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8"/>
  </p:notesMasterIdLst>
  <p:handoutMasterIdLst>
    <p:handoutMasterId r:id="rId99"/>
  </p:handoutMasterIdLst>
  <p:sldIdLst>
    <p:sldId id="907" r:id="rId2"/>
    <p:sldId id="924" r:id="rId3"/>
    <p:sldId id="1028" r:id="rId4"/>
    <p:sldId id="908" r:id="rId5"/>
    <p:sldId id="909" r:id="rId6"/>
    <p:sldId id="910" r:id="rId7"/>
    <p:sldId id="912" r:id="rId8"/>
    <p:sldId id="1034" r:id="rId9"/>
    <p:sldId id="914" r:id="rId10"/>
    <p:sldId id="915" r:id="rId11"/>
    <p:sldId id="916" r:id="rId12"/>
    <p:sldId id="917" r:id="rId13"/>
    <p:sldId id="1031" r:id="rId14"/>
    <p:sldId id="1037" r:id="rId15"/>
    <p:sldId id="1038" r:id="rId16"/>
    <p:sldId id="1039" r:id="rId17"/>
    <p:sldId id="1056" r:id="rId18"/>
    <p:sldId id="1057" r:id="rId19"/>
    <p:sldId id="1058" r:id="rId20"/>
    <p:sldId id="1059" r:id="rId21"/>
    <p:sldId id="941" r:id="rId22"/>
    <p:sldId id="1061" r:id="rId23"/>
    <p:sldId id="1060" r:id="rId24"/>
    <p:sldId id="942" r:id="rId25"/>
    <p:sldId id="943" r:id="rId26"/>
    <p:sldId id="1008" r:id="rId27"/>
    <p:sldId id="1009" r:id="rId28"/>
    <p:sldId id="1010" r:id="rId29"/>
    <p:sldId id="1011" r:id="rId30"/>
    <p:sldId id="1012" r:id="rId31"/>
    <p:sldId id="1013" r:id="rId32"/>
    <p:sldId id="1014" r:id="rId33"/>
    <p:sldId id="1015" r:id="rId34"/>
    <p:sldId id="953" r:id="rId35"/>
    <p:sldId id="954" r:id="rId36"/>
    <p:sldId id="955" r:id="rId37"/>
    <p:sldId id="956" r:id="rId38"/>
    <p:sldId id="957" r:id="rId39"/>
    <p:sldId id="958" r:id="rId40"/>
    <p:sldId id="959" r:id="rId41"/>
    <p:sldId id="1050" r:id="rId42"/>
    <p:sldId id="1051" r:id="rId43"/>
    <p:sldId id="1052" r:id="rId44"/>
    <p:sldId id="1053" r:id="rId45"/>
    <p:sldId id="1054" r:id="rId46"/>
    <p:sldId id="1055" r:id="rId47"/>
    <p:sldId id="968" r:id="rId48"/>
    <p:sldId id="969" r:id="rId49"/>
    <p:sldId id="970" r:id="rId50"/>
    <p:sldId id="1043" r:id="rId51"/>
    <p:sldId id="972" r:id="rId52"/>
    <p:sldId id="1044" r:id="rId53"/>
    <p:sldId id="974" r:id="rId54"/>
    <p:sldId id="975" r:id="rId55"/>
    <p:sldId id="976" r:id="rId56"/>
    <p:sldId id="983" r:id="rId57"/>
    <p:sldId id="984" r:id="rId58"/>
    <p:sldId id="985" r:id="rId59"/>
    <p:sldId id="986" r:id="rId60"/>
    <p:sldId id="987" r:id="rId61"/>
    <p:sldId id="988" r:id="rId62"/>
    <p:sldId id="989" r:id="rId63"/>
    <p:sldId id="990" r:id="rId64"/>
    <p:sldId id="991" r:id="rId65"/>
    <p:sldId id="992" r:id="rId66"/>
    <p:sldId id="993" r:id="rId67"/>
    <p:sldId id="994" r:id="rId68"/>
    <p:sldId id="995" r:id="rId69"/>
    <p:sldId id="996" r:id="rId70"/>
    <p:sldId id="997" r:id="rId71"/>
    <p:sldId id="998" r:id="rId72"/>
    <p:sldId id="999" r:id="rId73"/>
    <p:sldId id="1000" r:id="rId74"/>
    <p:sldId id="1001" r:id="rId75"/>
    <p:sldId id="1002" r:id="rId76"/>
    <p:sldId id="1003" r:id="rId77"/>
    <p:sldId id="1004" r:id="rId78"/>
    <p:sldId id="1045" r:id="rId79"/>
    <p:sldId id="1005" r:id="rId80"/>
    <p:sldId id="1017" r:id="rId81"/>
    <p:sldId id="1046" r:id="rId82"/>
    <p:sldId id="1047" r:id="rId83"/>
    <p:sldId id="1016" r:id="rId84"/>
    <p:sldId id="1062" r:id="rId85"/>
    <p:sldId id="1063" r:id="rId86"/>
    <p:sldId id="1064" r:id="rId87"/>
    <p:sldId id="508" r:id="rId88"/>
    <p:sldId id="437" r:id="rId89"/>
    <p:sldId id="438" r:id="rId90"/>
    <p:sldId id="439" r:id="rId91"/>
    <p:sldId id="442" r:id="rId92"/>
    <p:sldId id="455" r:id="rId93"/>
    <p:sldId id="1027" r:id="rId94"/>
    <p:sldId id="1049" r:id="rId95"/>
    <p:sldId id="446" r:id="rId96"/>
    <p:sldId id="509" r:id="rId97"/>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5188" autoAdjust="0"/>
  </p:normalViewPr>
  <p:slideViewPr>
    <p:cSldViewPr>
      <p:cViewPr>
        <p:scale>
          <a:sx n="103" d="100"/>
          <a:sy n="103" d="100"/>
        </p:scale>
        <p:origin x="-1240" y="-208"/>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16/11/2011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say that there can also be mistakes about identity involving</a:t>
            </a:r>
            <a:r>
              <a:rPr lang="en-US" baseline="0" dirty="0" smtClean="0"/>
              <a:t> compression rather than expansion (the cars)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55</a:t>
            </a:fld>
            <a:endParaRPr lang="en-GB"/>
          </a:p>
        </p:txBody>
      </p:sp>
    </p:spTree>
    <p:extLst>
      <p:ext uri="{BB962C8B-B14F-4D97-AF65-F5344CB8AC3E}">
        <p14:creationId xmlns:p14="http://schemas.microsoft.com/office/powerpoint/2010/main" val="3271501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65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69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73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74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75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76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77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really needs explanation but</a:t>
            </a:r>
            <a:r>
              <a:rPr lang="en-US" baseline="0" dirty="0" smtClean="0"/>
              <a:t> that’s another long story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87</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95</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96</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6.png"/><Relationship Id="rId6" Type="http://schemas.microsoft.com/office/2007/relationships/hdphoto" Target="../media/hdphoto2.wdp"/><Relationship Id="rId7" Type="http://schemas.openxmlformats.org/officeDocument/2006/relationships/image" Target="../media/image7.png"/><Relationship Id="rId8"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7.png"/><Relationship Id="rId7" Type="http://schemas.microsoft.com/office/2007/relationships/hdphoto" Target="../media/hdphoto6.wdp"/><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7.png"/><Relationship Id="rId8" Type="http://schemas.microsoft.com/office/2007/relationships/hdphoto" Target="../media/hdphoto6.wdp"/><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7.png"/><Relationship Id="rId8" Type="http://schemas.microsoft.com/office/2007/relationships/hdphoto" Target="../media/hdphoto6.wdp"/><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7.png"/><Relationship Id="rId8" Type="http://schemas.microsoft.com/office/2007/relationships/hdphoto" Target="../media/hdphoto6.wdp"/><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1" Type="http://schemas.openxmlformats.org/officeDocument/2006/relationships/image" Target="../media/image27.png"/><Relationship Id="rId12" Type="http://schemas.microsoft.com/office/2007/relationships/hdphoto" Target="../media/hdphoto11.wdp"/><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3.png"/><Relationship Id="rId4" Type="http://schemas.microsoft.com/office/2007/relationships/hdphoto" Target="../media/hdphoto7.wdp"/><Relationship Id="rId5" Type="http://schemas.openxmlformats.org/officeDocument/2006/relationships/image" Target="../media/image24.png"/><Relationship Id="rId6" Type="http://schemas.microsoft.com/office/2007/relationships/hdphoto" Target="../media/hdphoto8.wdp"/><Relationship Id="rId7" Type="http://schemas.openxmlformats.org/officeDocument/2006/relationships/image" Target="../media/image25.png"/><Relationship Id="rId8" Type="http://schemas.microsoft.com/office/2007/relationships/hdphoto" Target="../media/hdphoto9.wdp"/><Relationship Id="rId9" Type="http://schemas.openxmlformats.org/officeDocument/2006/relationships/image" Target="../media/image26.png"/><Relationship Id="rId10" Type="http://schemas.microsoft.com/office/2007/relationships/hdphoto" Target="../media/hdphoto10.wdp"/></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mal theory of mind and joint action stirl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 Box 5"/>
          <p:cNvSpPr txBox="1">
            <a:spLocks noChangeArrowheads="1"/>
          </p:cNvSpPr>
          <p:nvPr/>
        </p:nvSpPr>
        <p:spPr bwMode="auto">
          <a:xfrm>
            <a:off x="-756592" y="2007559"/>
            <a:ext cx="3208227" cy="3941721"/>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5000" i="0" dirty="0" smtClean="0">
                <a:solidFill>
                  <a:srgbClr val="FFFFFF"/>
                </a:solidFill>
                <a:effectLst>
                  <a:glow rad="101600">
                    <a:schemeClr val="tx1">
                      <a:alpha val="75000"/>
                    </a:schemeClr>
                  </a:glow>
                </a:effectLst>
                <a:latin typeface="Sabon LT Std"/>
                <a:ea typeface="Arial" charset="0"/>
                <a:cs typeface="Sabon LT Std"/>
              </a:rPr>
              <a:t>&amp;</a:t>
            </a:r>
            <a:endParaRPr lang="en-GB" sz="25000" i="0" dirty="0">
              <a:solidFill>
                <a:srgbClr val="FFFFFF"/>
              </a:solidFill>
              <a:effectLst>
                <a:glow rad="101600">
                  <a:schemeClr val="tx1">
                    <a:alpha val="75000"/>
                  </a:schemeClr>
                </a:glow>
              </a:effectLst>
              <a:latin typeface="Sabon LT Std"/>
              <a:ea typeface="Arial" charset="0"/>
              <a:cs typeface="Sabon LT Std"/>
            </a:endParaRPr>
          </a:p>
        </p:txBody>
      </p:sp>
      <p:sp>
        <p:nvSpPr>
          <p:cNvPr id="3" name="Text Box 5"/>
          <p:cNvSpPr txBox="1">
            <a:spLocks noChangeArrowheads="1"/>
          </p:cNvSpPr>
          <p:nvPr/>
        </p:nvSpPr>
        <p:spPr bwMode="auto">
          <a:xfrm>
            <a:off x="1115616" y="3096320"/>
            <a:ext cx="25798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Minimal</a:t>
            </a:r>
            <a:endParaRPr lang="en-GB" sz="5000" b="1" i="0" dirty="0">
              <a:solidFill>
                <a:srgbClr val="FFFFFF"/>
              </a:solidFill>
              <a:ea typeface="Arial" charset="0"/>
              <a:cs typeface="Arial" charset="0"/>
            </a:endParaRPr>
          </a:p>
        </p:txBody>
      </p:sp>
      <p:sp>
        <p:nvSpPr>
          <p:cNvPr id="4" name="Text Box 5"/>
          <p:cNvSpPr txBox="1">
            <a:spLocks noChangeArrowheads="1"/>
          </p:cNvSpPr>
          <p:nvPr/>
        </p:nvSpPr>
        <p:spPr bwMode="auto">
          <a:xfrm>
            <a:off x="666843" y="3528368"/>
            <a:ext cx="4641962"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Theory of Mind</a:t>
            </a:r>
            <a:endParaRPr lang="en-GB" sz="5000" b="1" i="0" dirty="0">
              <a:solidFill>
                <a:srgbClr val="FFFFFF"/>
              </a:solidFill>
              <a:ea typeface="Arial" charset="0"/>
              <a:cs typeface="Arial" charset="0"/>
            </a:endParaRPr>
          </a:p>
        </p:txBody>
      </p:sp>
      <p:sp>
        <p:nvSpPr>
          <p:cNvPr id="6" name="Text Box 5"/>
          <p:cNvSpPr txBox="1">
            <a:spLocks noChangeArrowheads="1"/>
          </p:cNvSpPr>
          <p:nvPr/>
        </p:nvSpPr>
        <p:spPr bwMode="auto">
          <a:xfrm>
            <a:off x="1043608" y="4221088"/>
            <a:ext cx="368465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ffectLst>
                <a:glow rad="101600">
                  <a:schemeClr val="tx1">
                    <a:alpha val="75000"/>
                  </a:schemeClr>
                </a:glow>
              </a:effectLst>
              <a:ea typeface="Arial" charset="0"/>
              <a:cs typeface="Arial" charset="0"/>
            </a:endParaRPr>
          </a:p>
        </p:txBody>
      </p:sp>
      <p:sp>
        <p:nvSpPr>
          <p:cNvPr id="7" name="Text Box 4"/>
          <p:cNvSpPr txBox="1">
            <a:spLocks noChangeArrowheads="1"/>
          </p:cNvSpPr>
          <p:nvPr/>
        </p:nvSpPr>
        <p:spPr bwMode="auto">
          <a:xfrm>
            <a:off x="251520" y="5076472"/>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39113738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 for it requires</a:t>
            </a:r>
          </a:p>
          <a:p>
            <a:pPr eaLnBrk="1" hangingPunct="1">
              <a:spcBef>
                <a:spcPct val="50000"/>
              </a:spcBef>
            </a:pPr>
            <a:r>
              <a:rPr lang="en-GB" i="0" dirty="0">
                <a:solidFill>
                  <a:schemeClr val="tx1"/>
                </a:solidFill>
              </a:rPr>
              <a:t>(a) conceptual sophistication</a:t>
            </a:r>
          </a:p>
          <a:p>
            <a:pPr eaLnBrk="1" hangingPunct="1">
              <a:spcBef>
                <a:spcPct val="25000"/>
              </a:spcBef>
            </a:pPr>
            <a:r>
              <a:rPr lang="en-GB" i="0" dirty="0">
                <a:solidFill>
                  <a:schemeClr val="tx1"/>
                </a:solidFill>
              </a:rPr>
              <a:t>- takes years to develop</a:t>
            </a:r>
          </a:p>
          <a:p>
            <a:pPr eaLnBrk="1" hangingPunct="1">
              <a:spcBef>
                <a:spcPct val="25000"/>
              </a:spcBef>
            </a:pPr>
            <a:r>
              <a:rPr lang="en-GB" i="0" dirty="0">
                <a:solidFill>
                  <a:schemeClr val="tx1"/>
                </a:solidFill>
              </a:rPr>
              <a:t>- development tied to acquisition of  executive function and language</a:t>
            </a:r>
          </a:p>
          <a:p>
            <a:pPr eaLnBrk="1" hangingPunct="1">
              <a:spcBef>
                <a:spcPct val="25000"/>
              </a:spcBef>
            </a:pPr>
            <a:r>
              <a:rPr lang="en-GB" i="0" dirty="0">
                <a:solidFill>
                  <a:schemeClr val="tx1"/>
                </a:solidFill>
              </a:rPr>
              <a:t>- development facilitated by training and siblings</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6974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22349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35035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50000"/>
                    </a:schemeClr>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lumMod val="50000"/>
                  </a:schemeClr>
                </a:solidFill>
                <a:effectLst>
                  <a:glow rad="101600">
                    <a:schemeClr val="tx1">
                      <a:alpha val="75000"/>
                    </a:schemeClr>
                  </a:glow>
                </a:effectLst>
              </a:rPr>
              <a:t>Explain the emergence, in evolution or development, of full-blown theory of mind cognition.</a:t>
            </a:r>
            <a:endParaRPr lang="en-GB" dirty="0">
              <a:solidFill>
                <a:schemeClr val="bg1">
                  <a:lumMod val="50000"/>
                </a:schemeClr>
              </a:solidFill>
              <a:effectLst>
                <a:glow rad="101600">
                  <a:schemeClr val="tx1">
                    <a:alpha val="75000"/>
                  </a:schemeClr>
                </a:glow>
              </a:effectLst>
            </a:endParaRP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9257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36283948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55381"/>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34542009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rot="60000">
            <a:off x="4414838" y="4054475"/>
            <a:ext cx="1125537" cy="430213"/>
          </a:xfrm>
          <a:prstGeom prst="rect">
            <a:avLst/>
          </a:prstGeom>
          <a:solidFill>
            <a:srgbClr val="FF66FF">
              <a:alpha val="34000"/>
            </a:srgbClr>
          </a:solidFill>
          <a:ln>
            <a:noFill/>
          </a:ln>
          <a:extLst/>
        </p:spPr>
        <p:txBody>
          <a:bodyPr anchor="ctr">
            <a:spAutoFit/>
          </a:bodyPr>
          <a:lstStyle/>
          <a:p>
            <a:endParaRPr lang="en-US"/>
          </a:p>
        </p:txBody>
      </p:sp>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alpha val="34000"/>
            </a:srgbClr>
          </a:solidFill>
          <a:ln>
            <a:noFill/>
          </a:ln>
          <a:extLst/>
        </p:spPr>
        <p:txBody>
          <a:bodyPr anchor="ctr">
            <a:spAutoFit/>
          </a:bodyPr>
          <a:lstStyle/>
          <a:p>
            <a:endParaRPr lang="en-US"/>
          </a:p>
        </p:txBody>
      </p:sp>
      <p:sp>
        <p:nvSpPr>
          <p:cNvPr id="119813" name="Rectangle 6"/>
          <p:cNvSpPr>
            <a:spLocks noChangeArrowheads="1"/>
          </p:cNvSpPr>
          <p:nvPr/>
        </p:nvSpPr>
        <p:spPr bwMode="auto">
          <a:xfrm rot="60000">
            <a:off x="3279573" y="3361314"/>
            <a:ext cx="498985"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a:t>
            </a:r>
            <a:r>
              <a:rPr lang="en-GB" i="0" dirty="0" smtClean="0">
                <a:effectLst>
                  <a:glow rad="101600">
                    <a:schemeClr val="tx1">
                      <a:alpha val="75000"/>
                    </a:schemeClr>
                  </a:glow>
                </a:effectLst>
                <a:cs typeface="Arial" charset="0"/>
              </a:rPr>
              <a:t>I </a:t>
            </a:r>
            <a:r>
              <a:rPr lang="en-GB" i="0" dirty="0">
                <a:effectLst>
                  <a:glow rad="101600">
                    <a:schemeClr val="tx1">
                      <a:alpha val="75000"/>
                    </a:schemeClr>
                  </a:glow>
                </a:effectLst>
                <a:cs typeface="Arial" charset="0"/>
              </a:rPr>
              <a:t>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1012316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Tree>
    <p:extLst>
      <p:ext uri="{BB962C8B-B14F-4D97-AF65-F5344CB8AC3E}">
        <p14:creationId xmlns:p14="http://schemas.microsoft.com/office/powerpoint/2010/main" val="38941385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9"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r>
              <a:rPr lang="en-GB" i="0" dirty="0" smtClean="0"/>
              <a:t/>
            </a:r>
            <a:br>
              <a:rPr lang="en-GB" i="0" dirty="0" smtClean="0"/>
            </a:br>
            <a:r>
              <a:rPr lang="en-GB" i="0" dirty="0" smtClean="0"/>
              <a:t>e.g. intends that ...</a:t>
            </a:r>
            <a:br>
              <a:rPr lang="en-GB" i="0" dirty="0" smtClean="0"/>
            </a:br>
            <a:r>
              <a:rPr lang="en-GB" i="0" dirty="0" smtClean="0"/>
              <a:t>e.g. knows that ...</a:t>
            </a:r>
            <a:endParaRPr lang="en-GB" i="0" dirty="0"/>
          </a:p>
        </p:txBody>
      </p:sp>
      <p:sp>
        <p:nvSpPr>
          <p:cNvPr id="10"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br>
              <a:rPr lang="en-GB" i="0" dirty="0" smtClean="0"/>
            </a:br>
            <a:r>
              <a:rPr lang="en-GB" i="0" dirty="0" smtClean="0"/>
              <a:t>e.g. encountered ...</a:t>
            </a:r>
            <a:br>
              <a:rPr lang="en-GB" i="0" dirty="0" smtClean="0"/>
            </a:br>
            <a:r>
              <a:rPr lang="en-GB" i="0" dirty="0" smtClean="0"/>
              <a:t>e.g. wants apple juice</a:t>
            </a:r>
          </a:p>
        </p:txBody>
      </p:sp>
    </p:spTree>
    <p:extLst>
      <p:ext uri="{BB962C8B-B14F-4D97-AF65-F5344CB8AC3E}">
        <p14:creationId xmlns:p14="http://schemas.microsoft.com/office/powerpoint/2010/main" val="13870308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23" name="Rectangle 22"/>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Propositional attitude</a:t>
            </a:r>
            <a:endParaRPr lang="en-GB" i="0" dirty="0">
              <a:effectLst>
                <a:glow rad="101600">
                  <a:schemeClr val="tx1">
                    <a:alpha val="75000"/>
                  </a:schemeClr>
                </a:glow>
              </a:effectLst>
            </a:endParaRPr>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effectLst>
                <a:glow rad="101600">
                  <a:schemeClr val="tx1">
                    <a:alpha val="75000"/>
                  </a:schemeClr>
                </a:glow>
              </a:effectLst>
            </a:endParaRPr>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Relational attitude</a:t>
            </a:r>
            <a:endParaRPr lang="en-GB" i="0" dirty="0">
              <a:effectLst>
                <a:glow rad="101600">
                  <a:schemeClr val="tx1">
                    <a:alpha val="75000"/>
                  </a:schemeClr>
                </a:glow>
              </a:effectLst>
            </a:endParaRPr>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believes that ...</a:t>
            </a:r>
            <a:r>
              <a:rPr lang="en-GB" i="0" dirty="0">
                <a:effectLst>
                  <a:glow rad="101600">
                    <a:schemeClr val="tx1">
                      <a:alpha val="75000"/>
                    </a:schemeClr>
                  </a:glow>
                </a:effectLst>
              </a:rPr>
              <a: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e.g. intends that ...</a:t>
            </a:r>
            <a:br>
              <a:rPr lang="en-GB" i="0" dirty="0" smtClean="0">
                <a:effectLst>
                  <a:glow rad="101600">
                    <a:schemeClr val="tx1">
                      <a:alpha val="75000"/>
                    </a:schemeClr>
                  </a:glow>
                </a:effectLst>
              </a:rPr>
            </a:br>
            <a:r>
              <a:rPr lang="en-GB" i="0" dirty="0" smtClean="0">
                <a:effectLst>
                  <a:glow rad="101600">
                    <a:schemeClr val="tx1">
                      <a:alpha val="75000"/>
                    </a:schemeClr>
                  </a:glow>
                </a:effectLst>
              </a:rPr>
              <a:t>e.g. knows that ...</a:t>
            </a:r>
            <a:endParaRPr lang="en-GB" i="0" dirty="0">
              <a:effectLst>
                <a:glow rad="101600">
                  <a:schemeClr val="tx1">
                    <a:alpha val="75000"/>
                  </a:schemeClr>
                </a:glow>
              </a:effectLst>
            </a:endParaRPr>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excited by ...</a:t>
            </a:r>
            <a:br>
              <a:rPr lang="en-GB" i="0" dirty="0" smtClean="0">
                <a:effectLst>
                  <a:glow rad="101600">
                    <a:schemeClr val="tx1">
                      <a:alpha val="75000"/>
                    </a:schemeClr>
                  </a:glow>
                </a:effectLst>
              </a:rPr>
            </a:br>
            <a:r>
              <a:rPr lang="en-GB" i="0" dirty="0" smtClean="0">
                <a:effectLst>
                  <a:glow rad="101600">
                    <a:schemeClr val="tx1">
                      <a:alpha val="75000"/>
                    </a:schemeClr>
                  </a:glow>
                </a:effectLst>
              </a:rPr>
              <a:t>e.g. encountered ...</a:t>
            </a:r>
            <a:br>
              <a:rPr lang="en-GB" i="0" dirty="0" smtClean="0">
                <a:effectLst>
                  <a:glow rad="101600">
                    <a:schemeClr val="tx1">
                      <a:alpha val="75000"/>
                    </a:schemeClr>
                  </a:glow>
                </a:effectLst>
              </a:rPr>
            </a:br>
            <a:r>
              <a:rPr lang="en-GB" i="0" dirty="0" smtClean="0">
                <a:effectLst>
                  <a:glow rad="101600">
                    <a:schemeClr val="tx1">
                      <a:alpha val="75000"/>
                    </a:schemeClr>
                  </a:glow>
                </a:effectLst>
              </a:rPr>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arbitrarily </a:t>
            </a:r>
            <a:r>
              <a:rPr lang="en-GB" i="0" dirty="0" err="1" smtClean="0">
                <a:effectLst>
                  <a:glow rad="101600">
                    <a:schemeClr val="tx1">
                      <a:alpha val="75000"/>
                    </a:schemeClr>
                  </a:glow>
                </a:effectLst>
              </a:rPr>
              <a:t>nestable</a:t>
            </a:r>
            <a:r>
              <a:rPr lang="en-GB" i="0" dirty="0" smtClean="0">
                <a:effectLst>
                  <a:glow rad="101600">
                    <a:schemeClr val="tx1">
                      <a:alpha val="75000"/>
                    </a:schemeClr>
                  </a:glow>
                </a:effectLst>
              </a:rPr>
              <a:t> contents</a:t>
            </a:r>
            <a:endParaRPr lang="en-GB" i="0" dirty="0">
              <a:effectLst>
                <a:glow rad="101600">
                  <a:schemeClr val="tx1">
                    <a:alpha val="75000"/>
                  </a:schemeClr>
                </a:glow>
              </a:effectLst>
            </a:endParaRPr>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effectLst>
                  <a:glow rad="101600">
                    <a:schemeClr val="tx1">
                      <a:alpha val="75000"/>
                    </a:schemeClr>
                  </a:glow>
                </a:effectLst>
              </a:rPr>
              <a:t>uncodifiably</a:t>
            </a:r>
            <a:r>
              <a:rPr lang="en-GB" i="0" dirty="0" smtClean="0">
                <a:effectLst>
                  <a:glow rad="101600">
                    <a:schemeClr val="tx1">
                      <a:alpha val="75000"/>
                    </a:schemeClr>
                  </a:glow>
                </a:effectLst>
              </a:rPr>
              <a:t> complex effects on action</a:t>
            </a:r>
            <a:endParaRPr lang="en-GB" i="0" dirty="0">
              <a:effectLst>
                <a:glow rad="101600">
                  <a:schemeClr val="tx1">
                    <a:alpha val="75000"/>
                  </a:schemeClr>
                </a:glow>
              </a:effectLst>
            </a:endParaRPr>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permit mistakes about identity and existence</a:t>
            </a:r>
            <a:endParaRPr lang="en-GB" i="0" dirty="0">
              <a:effectLst>
                <a:glow rad="101600">
                  <a:schemeClr val="tx1">
                    <a:alpha val="75000"/>
                  </a:schemeClr>
                </a:glow>
              </a:effectLst>
            </a:endParaRPr>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enable tracking limited range of true and false beliefs</a:t>
            </a:r>
          </a:p>
        </p:txBody>
      </p: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effectLst>
                  <a:glow rad="101600">
                    <a:schemeClr val="tx1">
                      <a:alpha val="75000"/>
                    </a:schemeClr>
                  </a:glow>
                </a:effectLst>
              </a:rPr>
              <a:t>Wellman &amp; Phillips 2001</a:t>
            </a:r>
            <a:br>
              <a:rPr lang="en-GB" sz="1600" i="0" dirty="0" smtClean="0">
                <a:effectLst>
                  <a:glow rad="101600">
                    <a:schemeClr val="tx1">
                      <a:alpha val="75000"/>
                    </a:schemeClr>
                  </a:glow>
                </a:effectLst>
              </a:rPr>
            </a:br>
            <a:r>
              <a:rPr lang="en-GB" sz="1600" i="0" dirty="0" smtClean="0">
                <a:effectLst>
                  <a:glow rad="101600">
                    <a:schemeClr val="tx1">
                      <a:alpha val="75000"/>
                    </a:schemeClr>
                  </a:glow>
                </a:effectLst>
              </a:rPr>
              <a:t>Apperly &amp; Butterfill 2009</a:t>
            </a:r>
          </a:p>
        </p:txBody>
      </p:sp>
    </p:spTree>
    <p:extLst>
      <p:ext uri="{BB962C8B-B14F-4D97-AF65-F5344CB8AC3E}">
        <p14:creationId xmlns:p14="http://schemas.microsoft.com/office/powerpoint/2010/main" val="63270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853885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
        <p:nvSpPr>
          <p:cNvPr id="23" name="Rectangle 22"/>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Propositional attitude</a:t>
            </a:r>
            <a:endParaRPr lang="en-GB" i="0" dirty="0">
              <a:effectLst>
                <a:glow rad="101600">
                  <a:schemeClr val="tx1">
                    <a:alpha val="75000"/>
                  </a:schemeClr>
                </a:glow>
              </a:effectLst>
            </a:endParaRPr>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effectLst>
                <a:glow rad="101600">
                  <a:schemeClr val="tx1">
                    <a:alpha val="75000"/>
                  </a:schemeClr>
                </a:glow>
              </a:effectLst>
            </a:endParaRPr>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Relational attitude</a:t>
            </a:r>
            <a:endParaRPr lang="en-GB" i="0" dirty="0">
              <a:effectLst>
                <a:glow rad="101600">
                  <a:schemeClr val="tx1">
                    <a:alpha val="75000"/>
                  </a:schemeClr>
                </a:glow>
              </a:effectLst>
            </a:endParaRPr>
          </a:p>
        </p:txBody>
      </p:sp>
      <p:sp>
        <p:nvSpPr>
          <p:cNvPr id="7" name="Text Box 4"/>
          <p:cNvSpPr txBox="1">
            <a:spLocks noChangeArrowheads="1"/>
          </p:cNvSpPr>
          <p:nvPr/>
        </p:nvSpPr>
        <p:spPr bwMode="auto">
          <a:xfrm>
            <a:off x="755576" y="1240884"/>
            <a:ext cx="291236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believes that ...</a:t>
            </a:r>
            <a:r>
              <a:rPr lang="en-GB" i="0" dirty="0">
                <a:effectLst>
                  <a:glow rad="101600">
                    <a:schemeClr val="tx1">
                      <a:alpha val="75000"/>
                    </a:schemeClr>
                  </a:glow>
                </a:effectLst>
              </a:rPr>
              <a: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e.g. intends that ...</a:t>
            </a:r>
            <a:br>
              <a:rPr lang="en-GB" i="0" dirty="0" smtClean="0">
                <a:effectLst>
                  <a:glow rad="101600">
                    <a:schemeClr val="tx1">
                      <a:alpha val="75000"/>
                    </a:schemeClr>
                  </a:glow>
                </a:effectLst>
              </a:rPr>
            </a:br>
            <a:r>
              <a:rPr lang="en-GB" i="0" dirty="0" smtClean="0">
                <a:effectLst>
                  <a:glow rad="101600">
                    <a:schemeClr val="tx1">
                      <a:alpha val="75000"/>
                    </a:schemeClr>
                  </a:glow>
                </a:effectLst>
              </a:rPr>
              <a:t>e.g. knows that ...</a:t>
            </a:r>
            <a:endParaRPr lang="en-GB" i="0" dirty="0">
              <a:effectLst>
                <a:glow rad="101600">
                  <a:schemeClr val="tx1">
                    <a:alpha val="75000"/>
                  </a:schemeClr>
                </a:glow>
              </a:effectLst>
            </a:endParaRPr>
          </a:p>
        </p:txBody>
      </p:sp>
      <p:sp>
        <p:nvSpPr>
          <p:cNvPr id="8" name="Text Box 4"/>
          <p:cNvSpPr txBox="1">
            <a:spLocks noChangeArrowheads="1"/>
          </p:cNvSpPr>
          <p:nvPr/>
        </p:nvSpPr>
        <p:spPr bwMode="auto">
          <a:xfrm>
            <a:off x="5148064" y="1240884"/>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e.g. excited by ...</a:t>
            </a:r>
            <a:br>
              <a:rPr lang="en-GB" i="0" dirty="0" smtClean="0">
                <a:effectLst>
                  <a:glow rad="101600">
                    <a:schemeClr val="tx1">
                      <a:alpha val="75000"/>
                    </a:schemeClr>
                  </a:glow>
                </a:effectLst>
              </a:rPr>
            </a:br>
            <a:r>
              <a:rPr lang="en-GB" i="0" dirty="0" smtClean="0">
                <a:effectLst>
                  <a:glow rad="101600">
                    <a:schemeClr val="tx1">
                      <a:alpha val="75000"/>
                    </a:schemeClr>
                  </a:glow>
                </a:effectLst>
              </a:rPr>
              <a:t>e.g. encountered ...</a:t>
            </a:r>
            <a:br>
              <a:rPr lang="en-GB" i="0" dirty="0" smtClean="0">
                <a:effectLst>
                  <a:glow rad="101600">
                    <a:schemeClr val="tx1">
                      <a:alpha val="75000"/>
                    </a:schemeClr>
                  </a:glow>
                </a:effectLst>
              </a:rPr>
            </a:br>
            <a:r>
              <a:rPr lang="en-GB" i="0" dirty="0" smtClean="0">
                <a:effectLst>
                  <a:glow rad="101600">
                    <a:schemeClr val="tx1">
                      <a:alpha val="75000"/>
                    </a:schemeClr>
                  </a:glow>
                </a:effectLst>
              </a:rPr>
              <a:t>e.g. wants apple juice</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arbitrarily </a:t>
            </a:r>
            <a:r>
              <a:rPr lang="en-GB" i="0" dirty="0" err="1" smtClean="0">
                <a:effectLst>
                  <a:glow rad="101600">
                    <a:schemeClr val="tx1">
                      <a:alpha val="75000"/>
                    </a:schemeClr>
                  </a:glow>
                </a:effectLst>
              </a:rPr>
              <a:t>nestable</a:t>
            </a:r>
            <a:r>
              <a:rPr lang="en-GB" i="0" dirty="0" smtClean="0">
                <a:effectLst>
                  <a:glow rad="101600">
                    <a:schemeClr val="tx1">
                      <a:alpha val="75000"/>
                    </a:schemeClr>
                  </a:glow>
                </a:effectLst>
              </a:rPr>
              <a:t> contents</a:t>
            </a:r>
            <a:endParaRPr lang="en-GB" i="0" dirty="0">
              <a:effectLst>
                <a:glow rad="101600">
                  <a:schemeClr val="tx1">
                    <a:alpha val="75000"/>
                  </a:schemeClr>
                </a:glow>
              </a:effectLst>
            </a:endParaRPr>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effectLst>
                  <a:glow rad="101600">
                    <a:schemeClr val="tx1">
                      <a:alpha val="75000"/>
                    </a:schemeClr>
                  </a:glow>
                </a:effectLst>
              </a:rPr>
              <a:t>uncodifiably</a:t>
            </a:r>
            <a:r>
              <a:rPr lang="en-GB" i="0" dirty="0" smtClean="0">
                <a:effectLst>
                  <a:glow rad="101600">
                    <a:schemeClr val="tx1">
                      <a:alpha val="75000"/>
                    </a:schemeClr>
                  </a:glow>
                </a:effectLst>
              </a:rPr>
              <a:t> complex effects on action</a:t>
            </a:r>
            <a:endParaRPr lang="en-GB" i="0" dirty="0">
              <a:effectLst>
                <a:glow rad="101600">
                  <a:schemeClr val="tx1">
                    <a:alpha val="75000"/>
                  </a:schemeClr>
                </a:glow>
              </a:effectLst>
            </a:endParaRPr>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permit mistakes about identity and existence</a:t>
            </a:r>
            <a:endParaRPr lang="en-GB" i="0" dirty="0">
              <a:effectLst>
                <a:glow rad="101600">
                  <a:schemeClr val="tx1">
                    <a:alpha val="75000"/>
                  </a:schemeClr>
                </a:glow>
              </a:effectLst>
            </a:endParaRPr>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effectLst>
                  <a:glow rad="101600">
                    <a:schemeClr val="tx1">
                      <a:alpha val="75000"/>
                    </a:schemeClr>
                  </a:glow>
                </a:effectLst>
              </a:rPr>
              <a:t>enable tracking limited range of true and false beliefs</a:t>
            </a:r>
          </a:p>
        </p:txBody>
      </p:sp>
      <p:sp>
        <p:nvSpPr>
          <p:cNvPr id="16" name="Text Box 4"/>
          <p:cNvSpPr txBox="1">
            <a:spLocks noChangeArrowheads="1"/>
          </p:cNvSpPr>
          <p:nvPr/>
        </p:nvSpPr>
        <p:spPr bwMode="auto">
          <a:xfrm>
            <a:off x="5364088" y="6093296"/>
            <a:ext cx="359201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r" eaLnBrk="1" hangingPunct="1">
              <a:spcBef>
                <a:spcPct val="50000"/>
              </a:spcBef>
            </a:pPr>
            <a:r>
              <a:rPr lang="en-GB" sz="1600" i="0" dirty="0" smtClean="0">
                <a:effectLst>
                  <a:glow rad="101600">
                    <a:schemeClr val="tx1">
                      <a:alpha val="75000"/>
                    </a:schemeClr>
                  </a:glow>
                </a:effectLst>
              </a:rPr>
              <a:t>Wellman &amp; Phillips 2001</a:t>
            </a:r>
            <a:br>
              <a:rPr lang="en-GB" sz="1600" i="0" dirty="0" smtClean="0">
                <a:effectLst>
                  <a:glow rad="101600">
                    <a:schemeClr val="tx1">
                      <a:alpha val="75000"/>
                    </a:schemeClr>
                  </a:glow>
                </a:effectLst>
              </a:rPr>
            </a:br>
            <a:r>
              <a:rPr lang="en-GB" sz="1600" i="0" dirty="0" smtClean="0">
                <a:effectLst>
                  <a:glow rad="101600">
                    <a:schemeClr val="tx1">
                      <a:alpha val="75000"/>
                    </a:schemeClr>
                  </a:glow>
                </a:effectLst>
              </a:rPr>
              <a:t>Apperly &amp; Butterfill 2009</a:t>
            </a:r>
          </a:p>
        </p:txBody>
      </p:sp>
      <p:grpSp>
        <p:nvGrpSpPr>
          <p:cNvPr id="25" name="Group 2"/>
          <p:cNvGrpSpPr>
            <a:grpSpLocks/>
          </p:cNvGrpSpPr>
          <p:nvPr/>
        </p:nvGrpSpPr>
        <p:grpSpPr bwMode="auto">
          <a:xfrm>
            <a:off x="3792242" y="4946183"/>
            <a:ext cx="2087562" cy="1957388"/>
            <a:chOff x="2971" y="1117"/>
            <a:chExt cx="1225" cy="1149"/>
          </a:xfrm>
        </p:grpSpPr>
        <p:pic>
          <p:nvPicPr>
            <p:cNvPr id="26"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4"/>
            <p:cNvSpPr>
              <a:spLocks noChangeArrowheads="1"/>
            </p:cNvSpPr>
            <p:nvPr/>
          </p:nvSpPr>
          <p:spPr bwMode="auto">
            <a:xfrm>
              <a:off x="3651" y="1172"/>
              <a:ext cx="544" cy="2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28" name="Picture 6"/>
          <p:cNvPicPr>
            <a:picLocks noChangeAspect="1" noChangeArrowheads="1"/>
          </p:cNvPicPr>
          <p:nvPr/>
        </p:nvPicPr>
        <p:blipFill>
          <a:blip r:embed="rId3">
            <a:lum bright="-12000" contrast="48000"/>
            <a:grayscl/>
            <a:extLst>
              <a:ext uri="{BEBA8EAE-BF5A-486C-A8C5-ECC9F3942E4B}">
                <a14:imgProps xmlns:a14="http://schemas.microsoft.com/office/drawing/2010/main">
                  <a14:imgLayer r:embed="rId4">
                    <a14:imgEffect>
                      <a14:backgroundRemoval t="4737" b="97368" l="2143" r="92143">
                        <a14:foregroundMark x1="20000" y1="14211" x2="43571" y2="6316"/>
                        <a14:foregroundMark x1="63571" y1="12632" x2="74286" y2="35263"/>
                        <a14:foregroundMark x1="15714" y1="16316" x2="30714" y2="6316"/>
                        <a14:foregroundMark x1="56429" y1="7895" x2="71429" y2="18421"/>
                        <a14:foregroundMark x1="73571" y1="22105" x2="75714" y2="30000"/>
                        <a14:foregroundMark x1="37143" y1="4737" x2="52143" y2="5789"/>
                        <a14:foregroundMark x1="7857" y1="93158" x2="89286" y2="94211"/>
                        <a14:foregroundMark x1="65000" y1="77368" x2="93571" y2="91053"/>
                        <a14:foregroundMark x1="69286" y1="75789" x2="92857" y2="78947"/>
                        <a14:foregroundMark x1="12857" y1="65263" x2="2857" y2="71579"/>
                        <a14:foregroundMark x1="6429" y1="72105" x2="27857" y2="88421"/>
                        <a14:foregroundMark x1="9286" y1="97368" x2="88571" y2="97368"/>
                      </a14:backgroundRemoval>
                    </a14:imgEffect>
                  </a14:imgLayer>
                </a14:imgProps>
              </a:ext>
              <a:ext uri="{28A0092B-C50C-407E-A947-70E740481C1C}">
                <a14:useLocalDpi xmlns:a14="http://schemas.microsoft.com/office/drawing/2010/main" val="0"/>
              </a:ext>
            </a:extLst>
          </a:blip>
          <a:srcRect r="2737"/>
          <a:stretch>
            <a:fillRect/>
          </a:stretch>
        </p:blipFill>
        <p:spPr bwMode="auto">
          <a:xfrm>
            <a:off x="6745712" y="4987460"/>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
          <p:cNvPicPr>
            <a:picLocks noChangeAspect="1" noChangeArrowheads="1"/>
          </p:cNvPicPr>
          <p:nvPr/>
        </p:nvPicPr>
        <p:blipFill>
          <a:blip r:embed="rId5">
            <a:lum bright="-12000" contrast="42000"/>
            <a:grayscl/>
            <a:extLst>
              <a:ext uri="{BEBA8EAE-BF5A-486C-A8C5-ECC9F3942E4B}">
                <a14:imgProps xmlns:a14="http://schemas.microsoft.com/office/drawing/2010/main">
                  <a14:imgLayer r:embed="rId6">
                    <a14:imgEffect>
                      <a14:backgroundRemoval t="2000" b="94000" l="0" r="94000">
                        <a14:foregroundMark x1="88667" y1="6500" x2="58000" y2="24500"/>
                        <a14:foregroundMark x1="34667" y1="2000" x2="86000" y2="8500"/>
                        <a14:foregroundMark x1="94000" y1="18000" x2="88667" y2="37000"/>
                        <a14:foregroundMark x1="7333" y1="71000" x2="36000" y2="80500"/>
                        <a14:foregroundMark x1="10667" y1="85500" x2="42667" y2="87500"/>
                        <a14:foregroundMark x1="7333" y1="92500" x2="36000" y2="94000"/>
                        <a14:foregroundMark x1="88000" y1="42000" x2="88000" y2="42000"/>
                        <a14:backgroundMark x1="96667" y1="24000" x2="96667" y2="24000"/>
                      </a14:backgroundRemoval>
                    </a14:imgEffect>
                  </a14:imgLayer>
                </a14:imgProps>
              </a:ext>
              <a:ext uri="{28A0092B-C50C-407E-A947-70E740481C1C}">
                <a14:useLocalDpi xmlns:a14="http://schemas.microsoft.com/office/drawing/2010/main" val="0"/>
              </a:ext>
            </a:extLst>
          </a:blip>
          <a:srcRect r="4666"/>
          <a:stretch>
            <a:fillRect/>
          </a:stretch>
        </p:blipFill>
        <p:spPr bwMode="auto">
          <a:xfrm flipH="1">
            <a:off x="7795395" y="5134500"/>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
          <p:cNvPicPr>
            <a:picLocks noChangeAspect="1" noChangeArrowheads="1"/>
          </p:cNvPicPr>
          <p:nvPr/>
        </p:nvPicPr>
        <p:blipFill>
          <a:blip r:embed="rId7">
            <a:lum bright="-12000" contrast="36000"/>
            <a:grayscl/>
            <a:extLst>
              <a:ext uri="{BEBA8EAE-BF5A-486C-A8C5-ECC9F3942E4B}">
                <a14:imgProps xmlns:a14="http://schemas.microsoft.com/office/drawing/2010/main">
                  <a14:imgLayer r:embed="rId8">
                    <a14:imgEffect>
                      <a14:backgroundRemoval t="4837" b="95051" l="1262" r="98317">
                        <a14:foregroundMark x1="20337" y1="57368" x2="22861" y2="19123"/>
                        <a14:foregroundMark x1="24965" y1="16198" x2="50210" y2="4949"/>
                        <a14:foregroundMark x1="77840" y1="30146" x2="69705" y2="64679"/>
                        <a14:foregroundMark x1="71388" y1="29246" x2="81907" y2="40832"/>
                        <a14:foregroundMark x1="79944" y1="26547" x2="79523" y2="50619"/>
                        <a14:foregroundMark x1="57644" y1="40720" x2="57644" y2="40720"/>
                        <a14:foregroundMark x1="36185" y1="41620" x2="36185" y2="41620"/>
                        <a14:foregroundMark x1="34642" y1="42295" x2="37447" y2="42520"/>
                        <a14:foregroundMark x1="15568" y1="41845" x2="16550" y2="49831"/>
                        <a14:foregroundMark x1="16550" y1="60630" x2="28050" y2="65692"/>
                        <a14:foregroundMark x1="15007" y1="61417" x2="21459" y2="65579"/>
                        <a14:foregroundMark x1="63394" y1="6637" x2="69285" y2="12598"/>
                        <a14:foregroundMark x1="86536" y1="81215" x2="98457" y2="85489"/>
                        <a14:foregroundMark x1="97616" y1="94151" x2="3647" y2="95051"/>
                        <a14:foregroundMark x1="1262" y1="80877" x2="14306" y2="79640"/>
                        <a14:foregroundMark x1="13043" y1="81890" x2="5189" y2="93251"/>
                      </a14:backgroundRemoval>
                    </a14:imgEffect>
                  </a14:imgLayer>
                </a14:imgProps>
              </a:ext>
              <a:ext uri="{28A0092B-C50C-407E-A947-70E740481C1C}">
                <a14:useLocalDpi xmlns:a14="http://schemas.microsoft.com/office/drawing/2010/main" val="0"/>
              </a:ext>
            </a:extLst>
          </a:blip>
          <a:srcRect/>
          <a:stretch>
            <a:fillRect/>
          </a:stretch>
        </p:blipFill>
        <p:spPr bwMode="auto">
          <a:xfrm>
            <a:off x="5244805" y="4848450"/>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p:cNvSpPr/>
          <p:nvPr/>
        </p:nvSpPr>
        <p:spPr bwMode="auto">
          <a:xfrm>
            <a:off x="4945511" y="4846468"/>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09980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915431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pic>
        <p:nvPicPr>
          <p:cNvPr id="6" name="Picture 5" descr="apperly transparent.png"/>
          <p:cNvPicPr>
            <a:picLocks noChangeAspect="1"/>
          </p:cNvPicPr>
          <p:nvPr/>
        </p:nvPicPr>
        <p:blipFill>
          <a:blip r:embed="rId3">
            <a:extLst>
              <a:ext uri="{28A0092B-C50C-407E-A947-70E740481C1C}">
                <a14:useLocalDpi xmlns:a14="http://schemas.microsoft.com/office/drawing/2010/main" val="0"/>
              </a:ext>
            </a:extLst>
          </a:blip>
          <a:srcRect b="4765"/>
          <a:stretch>
            <a:fillRect/>
          </a:stretch>
        </p:blipFill>
        <p:spPr bwMode="auto">
          <a:xfrm flipH="1">
            <a:off x="-468560" y="-939482"/>
            <a:ext cx="8210483" cy="777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20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710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47108" name="Rectangle 5"/>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23818963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813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8132"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8135" name="Group 7"/>
            <p:cNvGrpSpPr>
              <a:grpSpLocks/>
            </p:cNvGrpSpPr>
            <p:nvPr/>
          </p:nvGrpSpPr>
          <p:grpSpPr bwMode="auto">
            <a:xfrm>
              <a:off x="2471" y="8384"/>
              <a:ext cx="960" cy="1077"/>
              <a:chOff x="1851" y="8591"/>
              <a:chExt cx="1133" cy="1270"/>
            </a:xfrm>
          </p:grpSpPr>
          <p:grpSp>
            <p:nvGrpSpPr>
              <p:cNvPr id="48188" name="Group 8"/>
              <p:cNvGrpSpPr>
                <a:grpSpLocks noChangeAspect="1"/>
              </p:cNvGrpSpPr>
              <p:nvPr/>
            </p:nvGrpSpPr>
            <p:grpSpPr bwMode="auto">
              <a:xfrm>
                <a:off x="2026" y="8591"/>
                <a:ext cx="657" cy="680"/>
                <a:chOff x="2925" y="799"/>
                <a:chExt cx="1970" cy="2041"/>
              </a:xfrm>
            </p:grpSpPr>
            <p:sp>
              <p:nvSpPr>
                <p:cNvPr id="48190"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1"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2"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93"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94"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95"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96"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97"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8189"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8136" name="Group 18"/>
            <p:cNvGrpSpPr>
              <a:grpSpLocks/>
            </p:cNvGrpSpPr>
            <p:nvPr/>
          </p:nvGrpSpPr>
          <p:grpSpPr bwMode="auto">
            <a:xfrm>
              <a:off x="3400" y="8309"/>
              <a:ext cx="713" cy="1154"/>
              <a:chOff x="3039" y="8502"/>
              <a:chExt cx="842" cy="1363"/>
            </a:xfrm>
          </p:grpSpPr>
          <p:grpSp>
            <p:nvGrpSpPr>
              <p:cNvPr id="48175" name="Group 19"/>
              <p:cNvGrpSpPr>
                <a:grpSpLocks noChangeAspect="1"/>
              </p:cNvGrpSpPr>
              <p:nvPr/>
            </p:nvGrpSpPr>
            <p:grpSpPr bwMode="auto">
              <a:xfrm>
                <a:off x="3074" y="8502"/>
                <a:ext cx="662" cy="772"/>
                <a:chOff x="3696" y="2205"/>
                <a:chExt cx="1361" cy="1588"/>
              </a:xfrm>
            </p:grpSpPr>
            <p:sp>
              <p:nvSpPr>
                <p:cNvPr id="48177"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8"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8179"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0"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1"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82"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83"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84"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85"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86"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8187"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8176"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8137" name="Group 32"/>
            <p:cNvGrpSpPr>
              <a:grpSpLocks/>
            </p:cNvGrpSpPr>
            <p:nvPr/>
          </p:nvGrpSpPr>
          <p:grpSpPr bwMode="auto">
            <a:xfrm>
              <a:off x="4246" y="8322"/>
              <a:ext cx="702" cy="1140"/>
              <a:chOff x="4037" y="8518"/>
              <a:chExt cx="829" cy="1346"/>
            </a:xfrm>
          </p:grpSpPr>
          <p:grpSp>
            <p:nvGrpSpPr>
              <p:cNvPr id="48163" name="Group 33"/>
              <p:cNvGrpSpPr>
                <a:grpSpLocks noChangeAspect="1"/>
              </p:cNvGrpSpPr>
              <p:nvPr/>
            </p:nvGrpSpPr>
            <p:grpSpPr bwMode="auto">
              <a:xfrm>
                <a:off x="4096" y="8518"/>
                <a:ext cx="605" cy="861"/>
                <a:chOff x="4105" y="216"/>
                <a:chExt cx="1270" cy="1808"/>
              </a:xfrm>
            </p:grpSpPr>
            <p:sp>
              <p:nvSpPr>
                <p:cNvPr id="48165"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6"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7"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68"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69"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70"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71"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72"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8173"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74"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8164"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8138" name="Group 45"/>
            <p:cNvGrpSpPr>
              <a:grpSpLocks/>
            </p:cNvGrpSpPr>
            <p:nvPr/>
          </p:nvGrpSpPr>
          <p:grpSpPr bwMode="auto">
            <a:xfrm>
              <a:off x="5098" y="8373"/>
              <a:ext cx="843" cy="1088"/>
              <a:chOff x="4955" y="8577"/>
              <a:chExt cx="997" cy="1285"/>
            </a:xfrm>
          </p:grpSpPr>
          <p:grpSp>
            <p:nvGrpSpPr>
              <p:cNvPr id="48150" name="Group 46"/>
              <p:cNvGrpSpPr>
                <a:grpSpLocks noChangeAspect="1"/>
              </p:cNvGrpSpPr>
              <p:nvPr/>
            </p:nvGrpSpPr>
            <p:grpSpPr bwMode="auto">
              <a:xfrm>
                <a:off x="5092" y="8577"/>
                <a:ext cx="606" cy="804"/>
                <a:chOff x="4105" y="339"/>
                <a:chExt cx="1270" cy="1685"/>
              </a:xfrm>
            </p:grpSpPr>
            <p:sp>
              <p:nvSpPr>
                <p:cNvPr id="48152"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3"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4"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55"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56"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57"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58"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59"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8160"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8161"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8162"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8151"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8139" name="Group 59"/>
            <p:cNvGrpSpPr>
              <a:grpSpLocks/>
            </p:cNvGrpSpPr>
            <p:nvPr/>
          </p:nvGrpSpPr>
          <p:grpSpPr bwMode="auto">
            <a:xfrm>
              <a:off x="1749" y="8384"/>
              <a:ext cx="841" cy="1078"/>
              <a:chOff x="998" y="8591"/>
              <a:chExt cx="993" cy="1273"/>
            </a:xfrm>
          </p:grpSpPr>
          <p:grpSp>
            <p:nvGrpSpPr>
              <p:cNvPr id="48140" name="Group 60"/>
              <p:cNvGrpSpPr>
                <a:grpSpLocks noChangeAspect="1"/>
              </p:cNvGrpSpPr>
              <p:nvPr/>
            </p:nvGrpSpPr>
            <p:grpSpPr bwMode="auto">
              <a:xfrm>
                <a:off x="1203" y="8591"/>
                <a:ext cx="467" cy="680"/>
                <a:chOff x="4105" y="216"/>
                <a:chExt cx="1086" cy="1581"/>
              </a:xfrm>
            </p:grpSpPr>
            <p:sp>
              <p:nvSpPr>
                <p:cNvPr id="48142"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3"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4"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8145"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8146"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8147"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8148"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8149"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8141"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8133" name="Rectangle 70"/>
          <p:cNvSpPr>
            <a:spLocks noChangeArrowheads="1"/>
          </p:cNvSpPr>
          <p:nvPr/>
        </p:nvSpPr>
        <p:spPr bwMode="auto">
          <a:xfrm>
            <a:off x="468313" y="2060575"/>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576892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4915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grpSp>
        <p:nvGrpSpPr>
          <p:cNvPr id="49156"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49159" name="Group 7"/>
            <p:cNvGrpSpPr>
              <a:grpSpLocks/>
            </p:cNvGrpSpPr>
            <p:nvPr/>
          </p:nvGrpSpPr>
          <p:grpSpPr bwMode="auto">
            <a:xfrm>
              <a:off x="2471" y="8384"/>
              <a:ext cx="960" cy="1077"/>
              <a:chOff x="1851" y="8591"/>
              <a:chExt cx="1133" cy="1270"/>
            </a:xfrm>
          </p:grpSpPr>
          <p:grpSp>
            <p:nvGrpSpPr>
              <p:cNvPr id="49212" name="Group 8"/>
              <p:cNvGrpSpPr>
                <a:grpSpLocks noChangeAspect="1"/>
              </p:cNvGrpSpPr>
              <p:nvPr/>
            </p:nvGrpSpPr>
            <p:grpSpPr bwMode="auto">
              <a:xfrm>
                <a:off x="2026" y="8591"/>
                <a:ext cx="657" cy="680"/>
                <a:chOff x="2925" y="799"/>
                <a:chExt cx="1970" cy="2041"/>
              </a:xfrm>
            </p:grpSpPr>
            <p:sp>
              <p:nvSpPr>
                <p:cNvPr id="49214"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5"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6"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17"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18"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19"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20"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21"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9213"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49160" name="Group 18"/>
            <p:cNvGrpSpPr>
              <a:grpSpLocks/>
            </p:cNvGrpSpPr>
            <p:nvPr/>
          </p:nvGrpSpPr>
          <p:grpSpPr bwMode="auto">
            <a:xfrm>
              <a:off x="3400" y="8309"/>
              <a:ext cx="713" cy="1154"/>
              <a:chOff x="3039" y="8502"/>
              <a:chExt cx="842" cy="1363"/>
            </a:xfrm>
          </p:grpSpPr>
          <p:grpSp>
            <p:nvGrpSpPr>
              <p:cNvPr id="49199" name="Group 19"/>
              <p:cNvGrpSpPr>
                <a:grpSpLocks noChangeAspect="1"/>
              </p:cNvGrpSpPr>
              <p:nvPr/>
            </p:nvGrpSpPr>
            <p:grpSpPr bwMode="auto">
              <a:xfrm>
                <a:off x="3074" y="8502"/>
                <a:ext cx="662" cy="772"/>
                <a:chOff x="3696" y="2205"/>
                <a:chExt cx="1361" cy="1588"/>
              </a:xfrm>
            </p:grpSpPr>
            <p:sp>
              <p:nvSpPr>
                <p:cNvPr id="49201"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2"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9203"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4"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5"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206"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207"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208"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209"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210" name="Freeform 29"/>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9211"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9200"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49161" name="Group 32"/>
            <p:cNvGrpSpPr>
              <a:grpSpLocks/>
            </p:cNvGrpSpPr>
            <p:nvPr/>
          </p:nvGrpSpPr>
          <p:grpSpPr bwMode="auto">
            <a:xfrm>
              <a:off x="4246" y="8322"/>
              <a:ext cx="702" cy="1140"/>
              <a:chOff x="4037" y="8518"/>
              <a:chExt cx="829" cy="1346"/>
            </a:xfrm>
          </p:grpSpPr>
          <p:grpSp>
            <p:nvGrpSpPr>
              <p:cNvPr id="49187" name="Group 33"/>
              <p:cNvGrpSpPr>
                <a:grpSpLocks noChangeAspect="1"/>
              </p:cNvGrpSpPr>
              <p:nvPr/>
            </p:nvGrpSpPr>
            <p:grpSpPr bwMode="auto">
              <a:xfrm>
                <a:off x="4096" y="8518"/>
                <a:ext cx="605" cy="861"/>
                <a:chOff x="4105" y="216"/>
                <a:chExt cx="1270" cy="1808"/>
              </a:xfrm>
            </p:grpSpPr>
            <p:sp>
              <p:nvSpPr>
                <p:cNvPr id="49189"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0"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1"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92"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93"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94"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95"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96" name="AutoShape 4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9197"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98"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9188"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49162" name="Group 45"/>
            <p:cNvGrpSpPr>
              <a:grpSpLocks/>
            </p:cNvGrpSpPr>
            <p:nvPr/>
          </p:nvGrpSpPr>
          <p:grpSpPr bwMode="auto">
            <a:xfrm>
              <a:off x="5098" y="8373"/>
              <a:ext cx="843" cy="1088"/>
              <a:chOff x="4955" y="8577"/>
              <a:chExt cx="997" cy="1285"/>
            </a:xfrm>
          </p:grpSpPr>
          <p:grpSp>
            <p:nvGrpSpPr>
              <p:cNvPr id="49174" name="Group 46"/>
              <p:cNvGrpSpPr>
                <a:grpSpLocks noChangeAspect="1"/>
              </p:cNvGrpSpPr>
              <p:nvPr/>
            </p:nvGrpSpPr>
            <p:grpSpPr bwMode="auto">
              <a:xfrm>
                <a:off x="5092" y="8577"/>
                <a:ext cx="606" cy="804"/>
                <a:chOff x="4105" y="339"/>
                <a:chExt cx="1270" cy="1685"/>
              </a:xfrm>
            </p:grpSpPr>
            <p:sp>
              <p:nvSpPr>
                <p:cNvPr id="49176"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7"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8"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79"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80"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81"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82"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83" name="AutoShape 54"/>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49184"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9185"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9186"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9175"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49163" name="Group 59"/>
            <p:cNvGrpSpPr>
              <a:grpSpLocks/>
            </p:cNvGrpSpPr>
            <p:nvPr/>
          </p:nvGrpSpPr>
          <p:grpSpPr bwMode="auto">
            <a:xfrm>
              <a:off x="1749" y="8384"/>
              <a:ext cx="841" cy="1078"/>
              <a:chOff x="998" y="8591"/>
              <a:chExt cx="993" cy="1273"/>
            </a:xfrm>
          </p:grpSpPr>
          <p:grpSp>
            <p:nvGrpSpPr>
              <p:cNvPr id="49164" name="Group 60"/>
              <p:cNvGrpSpPr>
                <a:grpSpLocks noChangeAspect="1"/>
              </p:cNvGrpSpPr>
              <p:nvPr/>
            </p:nvGrpSpPr>
            <p:grpSpPr bwMode="auto">
              <a:xfrm>
                <a:off x="1203" y="8591"/>
                <a:ext cx="467" cy="680"/>
                <a:chOff x="4105" y="216"/>
                <a:chExt cx="1086" cy="1581"/>
              </a:xfrm>
            </p:grpSpPr>
            <p:sp>
              <p:nvSpPr>
                <p:cNvPr id="49166"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7"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68"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9169"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9170"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9171"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9172"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9173" name="AutoShape 68"/>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9165"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49157" name="Rectangle 70"/>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Tree>
    <p:extLst>
      <p:ext uri="{BB962C8B-B14F-4D97-AF65-F5344CB8AC3E}">
        <p14:creationId xmlns:p14="http://schemas.microsoft.com/office/powerpoint/2010/main" val="4271652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3750559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434449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627287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8077802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50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bg1">
                    <a:lumMod val="50000"/>
                  </a:schemeClr>
                </a:solidFill>
                <a:effectLst>
                  <a:glow rad="101600">
                    <a:schemeClr val="tx1">
                      <a:alpha val="75000"/>
                    </a:schemeClr>
                  </a:glow>
                </a:effectLst>
              </a:rPr>
              <a:t>Explain the emergence, in evolution or development, of full-blown theory of mind cognition.</a:t>
            </a:r>
            <a:endParaRPr lang="en-GB" dirty="0">
              <a:solidFill>
                <a:schemeClr val="bg1">
                  <a:lumMod val="50000"/>
                </a:schemeClr>
              </a:solidFill>
              <a:effectLst>
                <a:glow rad="101600">
                  <a:schemeClr val="tx1">
                    <a:alpha val="75000"/>
                  </a:schemeClr>
                </a:glow>
              </a:effectLst>
            </a:endParaRPr>
          </a:p>
        </p:txBody>
      </p:sp>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extLst>
      <p:ext uri="{BB962C8B-B14F-4D97-AF65-F5344CB8AC3E}">
        <p14:creationId xmlns:p14="http://schemas.microsoft.com/office/powerpoint/2010/main" val="1348066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2194263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4939256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16948123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651714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35919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077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1203"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1204"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1205"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1206"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1207"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1208" name="Group 9"/>
          <p:cNvGrpSpPr>
            <a:grpSpLocks/>
          </p:cNvGrpSpPr>
          <p:nvPr/>
        </p:nvGrpSpPr>
        <p:grpSpPr bwMode="auto">
          <a:xfrm>
            <a:off x="395288" y="4941888"/>
            <a:ext cx="5043487" cy="1582737"/>
            <a:chOff x="1655" y="8119"/>
            <a:chExt cx="4286" cy="1344"/>
          </a:xfrm>
        </p:grpSpPr>
        <p:sp>
          <p:nvSpPr>
            <p:cNvPr id="800778"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1211" name="Group 11"/>
            <p:cNvGrpSpPr>
              <a:grpSpLocks/>
            </p:cNvGrpSpPr>
            <p:nvPr/>
          </p:nvGrpSpPr>
          <p:grpSpPr bwMode="auto">
            <a:xfrm>
              <a:off x="2471" y="8384"/>
              <a:ext cx="960" cy="1077"/>
              <a:chOff x="1851" y="8591"/>
              <a:chExt cx="1133" cy="1270"/>
            </a:xfrm>
          </p:grpSpPr>
          <p:grpSp>
            <p:nvGrpSpPr>
              <p:cNvPr id="51264" name="Group 12"/>
              <p:cNvGrpSpPr>
                <a:grpSpLocks noChangeAspect="1"/>
              </p:cNvGrpSpPr>
              <p:nvPr/>
            </p:nvGrpSpPr>
            <p:grpSpPr bwMode="auto">
              <a:xfrm>
                <a:off x="2026" y="8591"/>
                <a:ext cx="657" cy="680"/>
                <a:chOff x="2925" y="799"/>
                <a:chExt cx="1970" cy="2041"/>
              </a:xfrm>
            </p:grpSpPr>
            <p:sp>
              <p:nvSpPr>
                <p:cNvPr id="51266"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7"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8"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69"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70"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71"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72"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73"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1265"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1212" name="Group 22"/>
            <p:cNvGrpSpPr>
              <a:grpSpLocks/>
            </p:cNvGrpSpPr>
            <p:nvPr/>
          </p:nvGrpSpPr>
          <p:grpSpPr bwMode="auto">
            <a:xfrm>
              <a:off x="3400" y="8309"/>
              <a:ext cx="713" cy="1154"/>
              <a:chOff x="3039" y="8502"/>
              <a:chExt cx="842" cy="1363"/>
            </a:xfrm>
          </p:grpSpPr>
          <p:grpSp>
            <p:nvGrpSpPr>
              <p:cNvPr id="51251" name="Group 23"/>
              <p:cNvGrpSpPr>
                <a:grpSpLocks noChangeAspect="1"/>
              </p:cNvGrpSpPr>
              <p:nvPr/>
            </p:nvGrpSpPr>
            <p:grpSpPr bwMode="auto">
              <a:xfrm>
                <a:off x="3074" y="8502"/>
                <a:ext cx="662" cy="772"/>
                <a:chOff x="3696" y="2205"/>
                <a:chExt cx="1361" cy="1588"/>
              </a:xfrm>
            </p:grpSpPr>
            <p:sp>
              <p:nvSpPr>
                <p:cNvPr id="51253"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4"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1255"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6"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7"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58"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59"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60"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61"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62"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1263"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1252"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1213" name="Group 36"/>
            <p:cNvGrpSpPr>
              <a:grpSpLocks/>
            </p:cNvGrpSpPr>
            <p:nvPr/>
          </p:nvGrpSpPr>
          <p:grpSpPr bwMode="auto">
            <a:xfrm>
              <a:off x="4246" y="8322"/>
              <a:ext cx="702" cy="1140"/>
              <a:chOff x="4037" y="8518"/>
              <a:chExt cx="829" cy="1346"/>
            </a:xfrm>
          </p:grpSpPr>
          <p:grpSp>
            <p:nvGrpSpPr>
              <p:cNvPr id="51239" name="Group 37"/>
              <p:cNvGrpSpPr>
                <a:grpSpLocks noChangeAspect="1"/>
              </p:cNvGrpSpPr>
              <p:nvPr/>
            </p:nvGrpSpPr>
            <p:grpSpPr bwMode="auto">
              <a:xfrm>
                <a:off x="4096" y="8518"/>
                <a:ext cx="605" cy="861"/>
                <a:chOff x="4105" y="216"/>
                <a:chExt cx="1270" cy="1808"/>
              </a:xfrm>
            </p:grpSpPr>
            <p:sp>
              <p:nvSpPr>
                <p:cNvPr id="51241"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2"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3"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44"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45"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46"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47"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48"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1249"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50"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1240"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1214" name="Group 49"/>
            <p:cNvGrpSpPr>
              <a:grpSpLocks/>
            </p:cNvGrpSpPr>
            <p:nvPr/>
          </p:nvGrpSpPr>
          <p:grpSpPr bwMode="auto">
            <a:xfrm>
              <a:off x="5098" y="8373"/>
              <a:ext cx="843" cy="1088"/>
              <a:chOff x="4955" y="8577"/>
              <a:chExt cx="997" cy="1285"/>
            </a:xfrm>
          </p:grpSpPr>
          <p:grpSp>
            <p:nvGrpSpPr>
              <p:cNvPr id="51226" name="Group 50"/>
              <p:cNvGrpSpPr>
                <a:grpSpLocks noChangeAspect="1"/>
              </p:cNvGrpSpPr>
              <p:nvPr/>
            </p:nvGrpSpPr>
            <p:grpSpPr bwMode="auto">
              <a:xfrm>
                <a:off x="5092" y="8577"/>
                <a:ext cx="606" cy="804"/>
                <a:chOff x="4105" y="339"/>
                <a:chExt cx="1270" cy="1685"/>
              </a:xfrm>
            </p:grpSpPr>
            <p:sp>
              <p:nvSpPr>
                <p:cNvPr id="51228"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9"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0"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31"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32"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33"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34"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35"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1236"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1237"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1238"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1227"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1215" name="Group 63"/>
            <p:cNvGrpSpPr>
              <a:grpSpLocks/>
            </p:cNvGrpSpPr>
            <p:nvPr/>
          </p:nvGrpSpPr>
          <p:grpSpPr bwMode="auto">
            <a:xfrm>
              <a:off x="1749" y="8384"/>
              <a:ext cx="841" cy="1078"/>
              <a:chOff x="998" y="8591"/>
              <a:chExt cx="993" cy="1273"/>
            </a:xfrm>
          </p:grpSpPr>
          <p:grpSp>
            <p:nvGrpSpPr>
              <p:cNvPr id="51216" name="Group 64"/>
              <p:cNvGrpSpPr>
                <a:grpSpLocks noChangeAspect="1"/>
              </p:cNvGrpSpPr>
              <p:nvPr/>
            </p:nvGrpSpPr>
            <p:grpSpPr bwMode="auto">
              <a:xfrm>
                <a:off x="1203" y="8591"/>
                <a:ext cx="467" cy="680"/>
                <a:chOff x="4105" y="216"/>
                <a:chExt cx="1086" cy="1581"/>
              </a:xfrm>
            </p:grpSpPr>
            <p:sp>
              <p:nvSpPr>
                <p:cNvPr id="51218"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19"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0"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1221"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1222"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1223"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1224"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1225"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1217"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51209"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2874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2227"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8"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2229"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2238" name="Group 11"/>
            <p:cNvGrpSpPr>
              <a:grpSpLocks/>
            </p:cNvGrpSpPr>
            <p:nvPr/>
          </p:nvGrpSpPr>
          <p:grpSpPr bwMode="auto">
            <a:xfrm>
              <a:off x="2471" y="8384"/>
              <a:ext cx="960" cy="1077"/>
              <a:chOff x="1851" y="8591"/>
              <a:chExt cx="1133" cy="1270"/>
            </a:xfrm>
          </p:grpSpPr>
          <p:grpSp>
            <p:nvGrpSpPr>
              <p:cNvPr id="52291" name="Group 12"/>
              <p:cNvGrpSpPr>
                <a:grpSpLocks noChangeAspect="1"/>
              </p:cNvGrpSpPr>
              <p:nvPr/>
            </p:nvGrpSpPr>
            <p:grpSpPr bwMode="auto">
              <a:xfrm>
                <a:off x="2026" y="8591"/>
                <a:ext cx="657" cy="680"/>
                <a:chOff x="2925" y="799"/>
                <a:chExt cx="1970" cy="2041"/>
              </a:xfrm>
            </p:grpSpPr>
            <p:sp>
              <p:nvSpPr>
                <p:cNvPr id="52293"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4"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5"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6"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7"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8"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9"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300"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92"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2239" name="Group 22"/>
            <p:cNvGrpSpPr>
              <a:grpSpLocks/>
            </p:cNvGrpSpPr>
            <p:nvPr/>
          </p:nvGrpSpPr>
          <p:grpSpPr bwMode="auto">
            <a:xfrm>
              <a:off x="3400" y="8309"/>
              <a:ext cx="713" cy="1154"/>
              <a:chOff x="3039" y="8502"/>
              <a:chExt cx="842" cy="1363"/>
            </a:xfrm>
          </p:grpSpPr>
          <p:grpSp>
            <p:nvGrpSpPr>
              <p:cNvPr id="52278" name="Group 23"/>
              <p:cNvGrpSpPr>
                <a:grpSpLocks noChangeAspect="1"/>
              </p:cNvGrpSpPr>
              <p:nvPr/>
            </p:nvGrpSpPr>
            <p:grpSpPr bwMode="auto">
              <a:xfrm>
                <a:off x="3074" y="8502"/>
                <a:ext cx="662" cy="772"/>
                <a:chOff x="3696" y="2205"/>
                <a:chExt cx="1361" cy="1588"/>
              </a:xfrm>
            </p:grpSpPr>
            <p:sp>
              <p:nvSpPr>
                <p:cNvPr id="52280"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1"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82"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3"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4"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5"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6"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7"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8"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9"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90"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9"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2240" name="Group 36"/>
            <p:cNvGrpSpPr>
              <a:grpSpLocks/>
            </p:cNvGrpSpPr>
            <p:nvPr/>
          </p:nvGrpSpPr>
          <p:grpSpPr bwMode="auto">
            <a:xfrm>
              <a:off x="4246" y="8322"/>
              <a:ext cx="702" cy="1140"/>
              <a:chOff x="4037" y="8518"/>
              <a:chExt cx="829" cy="1346"/>
            </a:xfrm>
          </p:grpSpPr>
          <p:grpSp>
            <p:nvGrpSpPr>
              <p:cNvPr id="52266" name="Group 37"/>
              <p:cNvGrpSpPr>
                <a:grpSpLocks noChangeAspect="1"/>
              </p:cNvGrpSpPr>
              <p:nvPr/>
            </p:nvGrpSpPr>
            <p:grpSpPr bwMode="auto">
              <a:xfrm>
                <a:off x="4096" y="8518"/>
                <a:ext cx="605" cy="861"/>
                <a:chOff x="4105" y="216"/>
                <a:chExt cx="1270" cy="1808"/>
              </a:xfrm>
            </p:grpSpPr>
            <p:sp>
              <p:nvSpPr>
                <p:cNvPr id="52268"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9"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0"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71"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2"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73"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4"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5"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6"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7"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7"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2241" name="Group 49"/>
            <p:cNvGrpSpPr>
              <a:grpSpLocks/>
            </p:cNvGrpSpPr>
            <p:nvPr/>
          </p:nvGrpSpPr>
          <p:grpSpPr bwMode="auto">
            <a:xfrm>
              <a:off x="5098" y="8373"/>
              <a:ext cx="843" cy="1088"/>
              <a:chOff x="4955" y="8577"/>
              <a:chExt cx="997" cy="1285"/>
            </a:xfrm>
          </p:grpSpPr>
          <p:grpSp>
            <p:nvGrpSpPr>
              <p:cNvPr id="52253" name="Group 50"/>
              <p:cNvGrpSpPr>
                <a:grpSpLocks noChangeAspect="1"/>
              </p:cNvGrpSpPr>
              <p:nvPr/>
            </p:nvGrpSpPr>
            <p:grpSpPr bwMode="auto">
              <a:xfrm>
                <a:off x="5092" y="8577"/>
                <a:ext cx="606" cy="804"/>
                <a:chOff x="4105" y="339"/>
                <a:chExt cx="1270" cy="1685"/>
              </a:xfrm>
            </p:grpSpPr>
            <p:sp>
              <p:nvSpPr>
                <p:cNvPr id="52255"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6"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7"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8"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9"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0"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61"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62"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2263"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4"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5"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4"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2242" name="Group 63"/>
            <p:cNvGrpSpPr>
              <a:grpSpLocks/>
            </p:cNvGrpSpPr>
            <p:nvPr/>
          </p:nvGrpSpPr>
          <p:grpSpPr bwMode="auto">
            <a:xfrm>
              <a:off x="1749" y="8384"/>
              <a:ext cx="841" cy="1078"/>
              <a:chOff x="998" y="8591"/>
              <a:chExt cx="993" cy="1273"/>
            </a:xfrm>
          </p:grpSpPr>
          <p:grpSp>
            <p:nvGrpSpPr>
              <p:cNvPr id="52243" name="Group 64"/>
              <p:cNvGrpSpPr>
                <a:grpSpLocks noChangeAspect="1"/>
              </p:cNvGrpSpPr>
              <p:nvPr/>
            </p:nvGrpSpPr>
            <p:grpSpPr bwMode="auto">
              <a:xfrm>
                <a:off x="1203" y="8591"/>
                <a:ext cx="467" cy="680"/>
                <a:chOff x="4105" y="216"/>
                <a:chExt cx="1086" cy="1581"/>
              </a:xfrm>
            </p:grpSpPr>
            <p:sp>
              <p:nvSpPr>
                <p:cNvPr id="52245"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6"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7"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8"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9"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0"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1"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2"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4"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2233"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2236"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6079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281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3251"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2"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53"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3256" name="Group 9"/>
          <p:cNvGrpSpPr>
            <a:grpSpLocks/>
          </p:cNvGrpSpPr>
          <p:nvPr/>
        </p:nvGrpSpPr>
        <p:grpSpPr bwMode="auto">
          <a:xfrm>
            <a:off x="395288" y="4941888"/>
            <a:ext cx="5043487" cy="1582737"/>
            <a:chOff x="1655" y="8119"/>
            <a:chExt cx="4286" cy="1344"/>
          </a:xfrm>
        </p:grpSpPr>
        <p:sp>
          <p:nvSpPr>
            <p:cNvPr id="80282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3264" name="Group 11"/>
            <p:cNvGrpSpPr>
              <a:grpSpLocks/>
            </p:cNvGrpSpPr>
            <p:nvPr/>
          </p:nvGrpSpPr>
          <p:grpSpPr bwMode="auto">
            <a:xfrm>
              <a:off x="2471" y="8384"/>
              <a:ext cx="960" cy="1077"/>
              <a:chOff x="1851" y="8591"/>
              <a:chExt cx="1133" cy="1270"/>
            </a:xfrm>
          </p:grpSpPr>
          <p:grpSp>
            <p:nvGrpSpPr>
              <p:cNvPr id="53317" name="Group 12"/>
              <p:cNvGrpSpPr>
                <a:grpSpLocks noChangeAspect="1"/>
              </p:cNvGrpSpPr>
              <p:nvPr/>
            </p:nvGrpSpPr>
            <p:grpSpPr bwMode="auto">
              <a:xfrm>
                <a:off x="2026" y="8591"/>
                <a:ext cx="657" cy="680"/>
                <a:chOff x="2925" y="799"/>
                <a:chExt cx="1970" cy="2041"/>
              </a:xfrm>
            </p:grpSpPr>
            <p:sp>
              <p:nvSpPr>
                <p:cNvPr id="53319"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0"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1"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22"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23"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24"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25"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6"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8"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3265" name="Group 22"/>
            <p:cNvGrpSpPr>
              <a:grpSpLocks/>
            </p:cNvGrpSpPr>
            <p:nvPr/>
          </p:nvGrpSpPr>
          <p:grpSpPr bwMode="auto">
            <a:xfrm>
              <a:off x="3400" y="8309"/>
              <a:ext cx="713" cy="1154"/>
              <a:chOff x="3039" y="8502"/>
              <a:chExt cx="842" cy="1363"/>
            </a:xfrm>
          </p:grpSpPr>
          <p:grpSp>
            <p:nvGrpSpPr>
              <p:cNvPr id="53304" name="Group 23"/>
              <p:cNvGrpSpPr>
                <a:grpSpLocks noChangeAspect="1"/>
              </p:cNvGrpSpPr>
              <p:nvPr/>
            </p:nvGrpSpPr>
            <p:grpSpPr bwMode="auto">
              <a:xfrm>
                <a:off x="3074" y="8502"/>
                <a:ext cx="662" cy="772"/>
                <a:chOff x="3696" y="2205"/>
                <a:chExt cx="1361" cy="1588"/>
              </a:xfrm>
            </p:grpSpPr>
            <p:sp>
              <p:nvSpPr>
                <p:cNvPr id="53306"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7"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8"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9"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0"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1"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2"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3"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4"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15"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6"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305"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3266" name="Group 36"/>
            <p:cNvGrpSpPr>
              <a:grpSpLocks/>
            </p:cNvGrpSpPr>
            <p:nvPr/>
          </p:nvGrpSpPr>
          <p:grpSpPr bwMode="auto">
            <a:xfrm>
              <a:off x="4246" y="8322"/>
              <a:ext cx="702" cy="1140"/>
              <a:chOff x="4037" y="8518"/>
              <a:chExt cx="829" cy="1346"/>
            </a:xfrm>
          </p:grpSpPr>
          <p:grpSp>
            <p:nvGrpSpPr>
              <p:cNvPr id="53292" name="Group 37"/>
              <p:cNvGrpSpPr>
                <a:grpSpLocks noChangeAspect="1"/>
              </p:cNvGrpSpPr>
              <p:nvPr/>
            </p:nvGrpSpPr>
            <p:grpSpPr bwMode="auto">
              <a:xfrm>
                <a:off x="4096" y="8518"/>
                <a:ext cx="605" cy="861"/>
                <a:chOff x="4105" y="216"/>
                <a:chExt cx="1270" cy="1808"/>
              </a:xfrm>
            </p:grpSpPr>
            <p:sp>
              <p:nvSpPr>
                <p:cNvPr id="53294"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5"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6"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7"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8"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9"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0"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1"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302"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303"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93"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3267" name="Group 49"/>
            <p:cNvGrpSpPr>
              <a:grpSpLocks/>
            </p:cNvGrpSpPr>
            <p:nvPr/>
          </p:nvGrpSpPr>
          <p:grpSpPr bwMode="auto">
            <a:xfrm>
              <a:off x="5098" y="8373"/>
              <a:ext cx="843" cy="1088"/>
              <a:chOff x="4955" y="8577"/>
              <a:chExt cx="997" cy="1285"/>
            </a:xfrm>
          </p:grpSpPr>
          <p:grpSp>
            <p:nvGrpSpPr>
              <p:cNvPr id="53279" name="Group 50"/>
              <p:cNvGrpSpPr>
                <a:grpSpLocks noChangeAspect="1"/>
              </p:cNvGrpSpPr>
              <p:nvPr/>
            </p:nvGrpSpPr>
            <p:grpSpPr bwMode="auto">
              <a:xfrm>
                <a:off x="5092" y="8577"/>
                <a:ext cx="606" cy="804"/>
                <a:chOff x="4105" y="339"/>
                <a:chExt cx="1270" cy="1685"/>
              </a:xfrm>
            </p:grpSpPr>
            <p:sp>
              <p:nvSpPr>
                <p:cNvPr id="53281"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2"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3"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84"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5"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6"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7"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8"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3289"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0"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91"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80"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3268" name="Group 63"/>
            <p:cNvGrpSpPr>
              <a:grpSpLocks/>
            </p:cNvGrpSpPr>
            <p:nvPr/>
          </p:nvGrpSpPr>
          <p:grpSpPr bwMode="auto">
            <a:xfrm>
              <a:off x="1749" y="8384"/>
              <a:ext cx="841" cy="1078"/>
              <a:chOff x="998" y="8591"/>
              <a:chExt cx="993" cy="1273"/>
            </a:xfrm>
          </p:grpSpPr>
          <p:grpSp>
            <p:nvGrpSpPr>
              <p:cNvPr id="53269" name="Group 64"/>
              <p:cNvGrpSpPr>
                <a:grpSpLocks noChangeAspect="1"/>
              </p:cNvGrpSpPr>
              <p:nvPr/>
            </p:nvGrpSpPr>
            <p:grpSpPr bwMode="auto">
              <a:xfrm>
                <a:off x="1203" y="8591"/>
                <a:ext cx="467" cy="680"/>
                <a:chOff x="4105" y="216"/>
                <a:chExt cx="1086" cy="1581"/>
              </a:xfrm>
            </p:grpSpPr>
            <p:sp>
              <p:nvSpPr>
                <p:cNvPr id="53271"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2"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3"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4"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5"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6"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7"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8"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70"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
        <p:nvSpPr>
          <p:cNvPr id="53257" name="Text Box 75"/>
          <p:cNvSpPr txBox="1">
            <a:spLocks noChangeArrowheads="1"/>
          </p:cNvSpPr>
          <p:nvPr/>
        </p:nvSpPr>
        <p:spPr bwMode="auto">
          <a:xfrm>
            <a:off x="323850" y="1728788"/>
            <a:ext cx="3887788" cy="17716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a:t>“</a:t>
            </a:r>
            <a:r>
              <a:rPr lang="en-GB" altLang="ja-JP" i="0"/>
              <a:t>children could … think about what the other person saw rather than what they saw</a:t>
            </a:r>
            <a:r>
              <a:rPr lang="ja-JP" altLang="en-GB" i="0"/>
              <a:t>”</a:t>
            </a:r>
            <a:r>
              <a:rPr lang="en-GB" altLang="ja-JP" i="0"/>
              <a:t> </a:t>
            </a:r>
          </a:p>
          <a:p>
            <a:pPr algn="r" eaLnBrk="1" hangingPunct="1"/>
            <a:r>
              <a:rPr lang="en-GB" sz="1600" i="0"/>
              <a:t>(Flavell, Shipstead &amp; Croft 1978: 1210)</a:t>
            </a:r>
          </a:p>
        </p:txBody>
      </p:sp>
      <p:sp>
        <p:nvSpPr>
          <p:cNvPr id="802892" name="Rectangle 76"/>
          <p:cNvSpPr>
            <a:spLocks noChangeArrowheads="1"/>
          </p:cNvSpPr>
          <p:nvPr/>
        </p:nvSpPr>
        <p:spPr bwMode="auto">
          <a:xfrm>
            <a:off x="0" y="6937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02893" name="Rectangle 77"/>
          <p:cNvSpPr>
            <a:spLocks noChangeArrowheads="1"/>
          </p:cNvSpPr>
          <p:nvPr/>
        </p:nvSpPr>
        <p:spPr bwMode="auto">
          <a:xfrm flipH="1" flipV="1">
            <a:off x="0" y="3500438"/>
            <a:ext cx="91440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pic>
        <p:nvPicPr>
          <p:cNvPr id="53260" name="Picture 7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73238"/>
            <a:ext cx="35417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61" name="Rectangle 2"/>
          <p:cNvSpPr>
            <a:spLocks noChangeArrowheads="1"/>
          </p:cNvSpPr>
          <p:nvPr/>
        </p:nvSpPr>
        <p:spPr bwMode="auto">
          <a:xfrm rot="-60000">
            <a:off x="458788" y="2533650"/>
            <a:ext cx="554037"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3262" name="Text Box 75"/>
          <p:cNvSpPr txBox="1">
            <a:spLocks noChangeArrowheads="1"/>
          </p:cNvSpPr>
          <p:nvPr/>
        </p:nvSpPr>
        <p:spPr bwMode="auto">
          <a:xfrm>
            <a:off x="323850" y="1728788"/>
            <a:ext cx="38877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ja-JP" altLang="en-GB" i="0" dirty="0"/>
              <a:t>“</a:t>
            </a:r>
            <a:r>
              <a:rPr lang="en-GB" altLang="ja-JP" i="0" dirty="0"/>
              <a:t>children could … think about what the other person </a:t>
            </a:r>
            <a:r>
              <a:rPr lang="en-GB" altLang="ja-JP" i="0" dirty="0">
                <a:effectLst>
                  <a:glow rad="101600">
                    <a:schemeClr val="tx1">
                      <a:alpha val="75000"/>
                    </a:schemeClr>
                  </a:glow>
                </a:effectLst>
              </a:rPr>
              <a:t>saw</a:t>
            </a:r>
            <a:r>
              <a:rPr lang="en-GB" altLang="ja-JP" i="0" dirty="0"/>
              <a:t> rather than what they saw</a:t>
            </a:r>
            <a:r>
              <a:rPr lang="ja-JP" altLang="en-GB" i="0" dirty="0"/>
              <a:t>”</a:t>
            </a:r>
            <a:r>
              <a:rPr lang="en-GB" altLang="ja-JP" i="0" dirty="0"/>
              <a:t> </a:t>
            </a:r>
          </a:p>
          <a:p>
            <a:pPr algn="r" eaLnBrk="1" hangingPunct="1"/>
            <a:r>
              <a:rPr lang="en-GB" sz="1600" i="0" dirty="0"/>
              <a:t>(Flavell, </a:t>
            </a:r>
            <a:r>
              <a:rPr lang="en-GB" sz="1600" i="0" dirty="0" err="1"/>
              <a:t>Shipstead</a:t>
            </a:r>
            <a:r>
              <a:rPr lang="en-GB" sz="1600" i="0" dirty="0"/>
              <a:t> &amp; Croft 1978: 1210)</a:t>
            </a:r>
          </a:p>
        </p:txBody>
      </p:sp>
    </p:spTree>
    <p:extLst>
      <p:ext uri="{BB962C8B-B14F-4D97-AF65-F5344CB8AC3E}">
        <p14:creationId xmlns:p14="http://schemas.microsoft.com/office/powerpoint/2010/main" val="1046005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179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4275"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4276"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4277"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4278"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4279"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4280" name="Group 9"/>
          <p:cNvGrpSpPr>
            <a:grpSpLocks/>
          </p:cNvGrpSpPr>
          <p:nvPr/>
        </p:nvGrpSpPr>
        <p:grpSpPr bwMode="auto">
          <a:xfrm>
            <a:off x="395288" y="4941888"/>
            <a:ext cx="5043487" cy="1582737"/>
            <a:chOff x="1655" y="8119"/>
            <a:chExt cx="4286" cy="1344"/>
          </a:xfrm>
        </p:grpSpPr>
        <p:sp>
          <p:nvSpPr>
            <p:cNvPr id="801802"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4282" name="Group 11"/>
            <p:cNvGrpSpPr>
              <a:grpSpLocks/>
            </p:cNvGrpSpPr>
            <p:nvPr/>
          </p:nvGrpSpPr>
          <p:grpSpPr bwMode="auto">
            <a:xfrm>
              <a:off x="2471" y="8384"/>
              <a:ext cx="960" cy="1077"/>
              <a:chOff x="1851" y="8591"/>
              <a:chExt cx="1133" cy="1270"/>
            </a:xfrm>
          </p:grpSpPr>
          <p:grpSp>
            <p:nvGrpSpPr>
              <p:cNvPr id="54335" name="Group 12"/>
              <p:cNvGrpSpPr>
                <a:grpSpLocks noChangeAspect="1"/>
              </p:cNvGrpSpPr>
              <p:nvPr/>
            </p:nvGrpSpPr>
            <p:grpSpPr bwMode="auto">
              <a:xfrm>
                <a:off x="2026" y="8591"/>
                <a:ext cx="657" cy="680"/>
                <a:chOff x="2925" y="799"/>
                <a:chExt cx="1970" cy="2041"/>
              </a:xfrm>
            </p:grpSpPr>
            <p:sp>
              <p:nvSpPr>
                <p:cNvPr id="54337"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8"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39"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40"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41"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42"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43"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44"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4336"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4283" name="Group 22"/>
            <p:cNvGrpSpPr>
              <a:grpSpLocks/>
            </p:cNvGrpSpPr>
            <p:nvPr/>
          </p:nvGrpSpPr>
          <p:grpSpPr bwMode="auto">
            <a:xfrm>
              <a:off x="3400" y="8309"/>
              <a:ext cx="713" cy="1154"/>
              <a:chOff x="3039" y="8502"/>
              <a:chExt cx="842" cy="1363"/>
            </a:xfrm>
          </p:grpSpPr>
          <p:grpSp>
            <p:nvGrpSpPr>
              <p:cNvPr id="54322" name="Group 23"/>
              <p:cNvGrpSpPr>
                <a:grpSpLocks noChangeAspect="1"/>
              </p:cNvGrpSpPr>
              <p:nvPr/>
            </p:nvGrpSpPr>
            <p:grpSpPr bwMode="auto">
              <a:xfrm>
                <a:off x="3074" y="8502"/>
                <a:ext cx="662" cy="772"/>
                <a:chOff x="3696" y="2205"/>
                <a:chExt cx="1361" cy="1588"/>
              </a:xfrm>
            </p:grpSpPr>
            <p:sp>
              <p:nvSpPr>
                <p:cNvPr id="54324"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5"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4326"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7"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8"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29"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30"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31"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32"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33"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4334"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4323"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4284" name="Group 36"/>
            <p:cNvGrpSpPr>
              <a:grpSpLocks/>
            </p:cNvGrpSpPr>
            <p:nvPr/>
          </p:nvGrpSpPr>
          <p:grpSpPr bwMode="auto">
            <a:xfrm>
              <a:off x="4246" y="8322"/>
              <a:ext cx="702" cy="1140"/>
              <a:chOff x="4037" y="8518"/>
              <a:chExt cx="829" cy="1346"/>
            </a:xfrm>
          </p:grpSpPr>
          <p:grpSp>
            <p:nvGrpSpPr>
              <p:cNvPr id="54310" name="Group 37"/>
              <p:cNvGrpSpPr>
                <a:grpSpLocks noChangeAspect="1"/>
              </p:cNvGrpSpPr>
              <p:nvPr/>
            </p:nvGrpSpPr>
            <p:grpSpPr bwMode="auto">
              <a:xfrm>
                <a:off x="4096" y="8518"/>
                <a:ext cx="605" cy="861"/>
                <a:chOff x="4105" y="216"/>
                <a:chExt cx="1270" cy="1808"/>
              </a:xfrm>
            </p:grpSpPr>
            <p:sp>
              <p:nvSpPr>
                <p:cNvPr id="54312"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3"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4"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15"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16"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17"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18"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19"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4320"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21"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4311"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4285" name="Group 49"/>
            <p:cNvGrpSpPr>
              <a:grpSpLocks/>
            </p:cNvGrpSpPr>
            <p:nvPr/>
          </p:nvGrpSpPr>
          <p:grpSpPr bwMode="auto">
            <a:xfrm>
              <a:off x="5098" y="8373"/>
              <a:ext cx="843" cy="1088"/>
              <a:chOff x="4955" y="8577"/>
              <a:chExt cx="997" cy="1285"/>
            </a:xfrm>
          </p:grpSpPr>
          <p:grpSp>
            <p:nvGrpSpPr>
              <p:cNvPr id="54297" name="Group 50"/>
              <p:cNvGrpSpPr>
                <a:grpSpLocks noChangeAspect="1"/>
              </p:cNvGrpSpPr>
              <p:nvPr/>
            </p:nvGrpSpPr>
            <p:grpSpPr bwMode="auto">
              <a:xfrm>
                <a:off x="5092" y="8577"/>
                <a:ext cx="606" cy="804"/>
                <a:chOff x="4105" y="339"/>
                <a:chExt cx="1270" cy="1685"/>
              </a:xfrm>
            </p:grpSpPr>
            <p:sp>
              <p:nvSpPr>
                <p:cNvPr id="54299"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0"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1"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302"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303"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304"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305"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306"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4307"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4308"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4309"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4298"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4286" name="Group 63"/>
            <p:cNvGrpSpPr>
              <a:grpSpLocks/>
            </p:cNvGrpSpPr>
            <p:nvPr/>
          </p:nvGrpSpPr>
          <p:grpSpPr bwMode="auto">
            <a:xfrm>
              <a:off x="1749" y="8384"/>
              <a:ext cx="841" cy="1078"/>
              <a:chOff x="998" y="8591"/>
              <a:chExt cx="993" cy="1273"/>
            </a:xfrm>
          </p:grpSpPr>
          <p:grpSp>
            <p:nvGrpSpPr>
              <p:cNvPr id="54287" name="Group 64"/>
              <p:cNvGrpSpPr>
                <a:grpSpLocks noChangeAspect="1"/>
              </p:cNvGrpSpPr>
              <p:nvPr/>
            </p:nvGrpSpPr>
            <p:grpSpPr bwMode="auto">
              <a:xfrm>
                <a:off x="1203" y="8591"/>
                <a:ext cx="467" cy="680"/>
                <a:chOff x="4105" y="216"/>
                <a:chExt cx="1086" cy="1581"/>
              </a:xfrm>
            </p:grpSpPr>
            <p:sp>
              <p:nvSpPr>
                <p:cNvPr id="54289"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0"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1"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4292"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4293"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4294"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4295"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4296"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4288"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8953919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529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530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530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5302"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5303"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5305" name="Group 10"/>
            <p:cNvGrpSpPr>
              <a:grpSpLocks/>
            </p:cNvGrpSpPr>
            <p:nvPr/>
          </p:nvGrpSpPr>
          <p:grpSpPr bwMode="auto">
            <a:xfrm>
              <a:off x="2471" y="8384"/>
              <a:ext cx="960" cy="1077"/>
              <a:chOff x="1851" y="8591"/>
              <a:chExt cx="1133" cy="1270"/>
            </a:xfrm>
          </p:grpSpPr>
          <p:grpSp>
            <p:nvGrpSpPr>
              <p:cNvPr id="55358" name="Group 11"/>
              <p:cNvGrpSpPr>
                <a:grpSpLocks noChangeAspect="1"/>
              </p:cNvGrpSpPr>
              <p:nvPr/>
            </p:nvGrpSpPr>
            <p:grpSpPr bwMode="auto">
              <a:xfrm>
                <a:off x="2026" y="8591"/>
                <a:ext cx="657" cy="680"/>
                <a:chOff x="2925" y="799"/>
                <a:chExt cx="1970" cy="2041"/>
              </a:xfrm>
            </p:grpSpPr>
            <p:sp>
              <p:nvSpPr>
                <p:cNvPr id="5536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6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6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6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6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6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535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5306" name="Group 21"/>
            <p:cNvGrpSpPr>
              <a:grpSpLocks/>
            </p:cNvGrpSpPr>
            <p:nvPr/>
          </p:nvGrpSpPr>
          <p:grpSpPr bwMode="auto">
            <a:xfrm>
              <a:off x="3400" y="8309"/>
              <a:ext cx="713" cy="1154"/>
              <a:chOff x="3039" y="8502"/>
              <a:chExt cx="842" cy="1363"/>
            </a:xfrm>
          </p:grpSpPr>
          <p:grpSp>
            <p:nvGrpSpPr>
              <p:cNvPr id="55345" name="Group 22"/>
              <p:cNvGrpSpPr>
                <a:grpSpLocks noChangeAspect="1"/>
              </p:cNvGrpSpPr>
              <p:nvPr/>
            </p:nvGrpSpPr>
            <p:grpSpPr bwMode="auto">
              <a:xfrm>
                <a:off x="3074" y="8502"/>
                <a:ext cx="662" cy="772"/>
                <a:chOff x="3696" y="2205"/>
                <a:chExt cx="1361" cy="1588"/>
              </a:xfrm>
            </p:grpSpPr>
            <p:sp>
              <p:nvSpPr>
                <p:cNvPr id="5534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534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5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5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5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5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5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535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534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5307" name="Group 35"/>
            <p:cNvGrpSpPr>
              <a:grpSpLocks/>
            </p:cNvGrpSpPr>
            <p:nvPr/>
          </p:nvGrpSpPr>
          <p:grpSpPr bwMode="auto">
            <a:xfrm>
              <a:off x="4246" y="8322"/>
              <a:ext cx="702" cy="1140"/>
              <a:chOff x="4037" y="8518"/>
              <a:chExt cx="829" cy="1346"/>
            </a:xfrm>
          </p:grpSpPr>
          <p:grpSp>
            <p:nvGrpSpPr>
              <p:cNvPr id="55333" name="Group 36"/>
              <p:cNvGrpSpPr>
                <a:grpSpLocks noChangeAspect="1"/>
              </p:cNvGrpSpPr>
              <p:nvPr/>
            </p:nvGrpSpPr>
            <p:grpSpPr bwMode="auto">
              <a:xfrm>
                <a:off x="4096" y="8518"/>
                <a:ext cx="605" cy="861"/>
                <a:chOff x="4105" y="216"/>
                <a:chExt cx="1270" cy="1808"/>
              </a:xfrm>
            </p:grpSpPr>
            <p:sp>
              <p:nvSpPr>
                <p:cNvPr id="5533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3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3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4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4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4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534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4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533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5308" name="Group 48"/>
            <p:cNvGrpSpPr>
              <a:grpSpLocks/>
            </p:cNvGrpSpPr>
            <p:nvPr/>
          </p:nvGrpSpPr>
          <p:grpSpPr bwMode="auto">
            <a:xfrm>
              <a:off x="5098" y="8373"/>
              <a:ext cx="843" cy="1088"/>
              <a:chOff x="4955" y="8577"/>
              <a:chExt cx="997" cy="1285"/>
            </a:xfrm>
          </p:grpSpPr>
          <p:grpSp>
            <p:nvGrpSpPr>
              <p:cNvPr id="55320" name="Group 49"/>
              <p:cNvGrpSpPr>
                <a:grpSpLocks noChangeAspect="1"/>
              </p:cNvGrpSpPr>
              <p:nvPr/>
            </p:nvGrpSpPr>
            <p:grpSpPr bwMode="auto">
              <a:xfrm>
                <a:off x="5092" y="8577"/>
                <a:ext cx="606" cy="804"/>
                <a:chOff x="4105" y="339"/>
                <a:chExt cx="1270" cy="1685"/>
              </a:xfrm>
            </p:grpSpPr>
            <p:sp>
              <p:nvSpPr>
                <p:cNvPr id="5532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2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2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2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2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2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533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533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533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532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5309" name="Group 62"/>
            <p:cNvGrpSpPr>
              <a:grpSpLocks/>
            </p:cNvGrpSpPr>
            <p:nvPr/>
          </p:nvGrpSpPr>
          <p:grpSpPr bwMode="auto">
            <a:xfrm>
              <a:off x="1749" y="8384"/>
              <a:ext cx="841" cy="1078"/>
              <a:chOff x="998" y="8591"/>
              <a:chExt cx="993" cy="1273"/>
            </a:xfrm>
          </p:grpSpPr>
          <p:grpSp>
            <p:nvGrpSpPr>
              <p:cNvPr id="55310" name="Group 63"/>
              <p:cNvGrpSpPr>
                <a:grpSpLocks noChangeAspect="1"/>
              </p:cNvGrpSpPr>
              <p:nvPr/>
            </p:nvGrpSpPr>
            <p:grpSpPr bwMode="auto">
              <a:xfrm>
                <a:off x="1203" y="8591"/>
                <a:ext cx="467" cy="680"/>
                <a:chOff x="4105" y="216"/>
                <a:chExt cx="1086" cy="1581"/>
              </a:xfrm>
            </p:grpSpPr>
            <p:sp>
              <p:nvSpPr>
                <p:cNvPr id="5531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531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531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531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531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531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531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164330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8313" y="404815"/>
            <a:ext cx="3816350" cy="2631489"/>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p:txBody>
      </p:sp>
      <p:sp>
        <p:nvSpPr>
          <p:cNvPr id="5"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6"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Tree>
    <p:extLst>
      <p:ext uri="{BB962C8B-B14F-4D97-AF65-F5344CB8AC3E}">
        <p14:creationId xmlns:p14="http://schemas.microsoft.com/office/powerpoint/2010/main" val="5069801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2714390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5596396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4" name="Text Box 18"/>
          <p:cNvSpPr txBox="1">
            <a:spLocks noChangeAspect="1" noChangeArrowheads="1"/>
          </p:cNvSpPr>
          <p:nvPr/>
        </p:nvSpPr>
        <p:spPr bwMode="auto">
          <a:xfrm>
            <a:off x="179512" y="332656"/>
            <a:ext cx="4308476" cy="1800200"/>
          </a:xfrm>
          <a:prstGeom prst="rect">
            <a:avLst/>
          </a:prstGeom>
          <a:solidFill>
            <a:schemeClr val="tx1"/>
          </a:solidFill>
          <a:ln>
            <a:noFill/>
          </a:ln>
          <a:effectLst>
            <a:glow rad="304800">
              <a:schemeClr val="tx1">
                <a:alpha val="75000"/>
              </a:schemeClr>
            </a:glow>
          </a:effectLst>
        </p:spPr>
        <p:txBody>
          <a:bodyPr lIns="186614" tIns="93308" rIns="186614" bIns="93308"/>
          <a:lstStyle>
            <a:lvl1pPr defTabSz="2609850">
              <a:defRPr>
                <a:solidFill>
                  <a:schemeClr val="tx1"/>
                </a:solidFill>
                <a:latin typeface="Arial" charset="0"/>
                <a:ea typeface="ＭＳ Ｐゴシック" charset="0"/>
                <a:cs typeface="Arial" charset="0"/>
              </a:defRPr>
            </a:lvl1pPr>
            <a:lvl2pPr marL="931863" defTabSz="2609850">
              <a:defRPr>
                <a:solidFill>
                  <a:schemeClr val="tx1"/>
                </a:solidFill>
                <a:latin typeface="Arial" charset="0"/>
                <a:ea typeface="Arial" charset="0"/>
                <a:cs typeface="Arial" charset="0"/>
              </a:defRPr>
            </a:lvl2pPr>
            <a:lvl3pPr marL="1866900" defTabSz="2609850">
              <a:defRPr>
                <a:solidFill>
                  <a:schemeClr val="tx1"/>
                </a:solidFill>
                <a:latin typeface="Arial" charset="0"/>
                <a:ea typeface="Arial" charset="0"/>
                <a:cs typeface="Arial" charset="0"/>
              </a:defRPr>
            </a:lvl3pPr>
            <a:lvl4pPr marL="2798763" defTabSz="2609850">
              <a:defRPr>
                <a:solidFill>
                  <a:schemeClr val="tx1"/>
                </a:solidFill>
                <a:latin typeface="Arial" charset="0"/>
                <a:ea typeface="Arial" charset="0"/>
                <a:cs typeface="Arial" charset="0"/>
              </a:defRPr>
            </a:lvl4pPr>
            <a:lvl5pPr marL="3732213" defTabSz="2609850">
              <a:defRPr>
                <a:solidFill>
                  <a:schemeClr val="tx1"/>
                </a:solidFill>
                <a:latin typeface="Arial" charset="0"/>
                <a:ea typeface="Arial" charset="0"/>
                <a:cs typeface="Arial" charset="0"/>
              </a:defRPr>
            </a:lvl5pPr>
            <a:lvl6pPr marL="4189413" defTabSz="2609850" fontAlgn="base">
              <a:spcBef>
                <a:spcPct val="0"/>
              </a:spcBef>
              <a:spcAft>
                <a:spcPct val="0"/>
              </a:spcAft>
              <a:defRPr>
                <a:solidFill>
                  <a:schemeClr val="tx1"/>
                </a:solidFill>
                <a:latin typeface="Arial" charset="0"/>
                <a:ea typeface="Arial" charset="0"/>
                <a:cs typeface="Arial" charset="0"/>
              </a:defRPr>
            </a:lvl6pPr>
            <a:lvl7pPr marL="4646613" defTabSz="2609850" fontAlgn="base">
              <a:spcBef>
                <a:spcPct val="0"/>
              </a:spcBef>
              <a:spcAft>
                <a:spcPct val="0"/>
              </a:spcAft>
              <a:defRPr>
                <a:solidFill>
                  <a:schemeClr val="tx1"/>
                </a:solidFill>
                <a:latin typeface="Arial" charset="0"/>
                <a:ea typeface="Arial" charset="0"/>
                <a:cs typeface="Arial" charset="0"/>
              </a:defRPr>
            </a:lvl7pPr>
            <a:lvl8pPr marL="5103813" defTabSz="2609850" fontAlgn="base">
              <a:spcBef>
                <a:spcPct val="0"/>
              </a:spcBef>
              <a:spcAft>
                <a:spcPct val="0"/>
              </a:spcAft>
              <a:defRPr>
                <a:solidFill>
                  <a:schemeClr val="tx1"/>
                </a:solidFill>
                <a:latin typeface="Arial" charset="0"/>
                <a:ea typeface="Arial" charset="0"/>
                <a:cs typeface="Arial" charset="0"/>
              </a:defRPr>
            </a:lvl8pPr>
            <a:lvl9pPr marL="5561013" defTabSz="2609850" fontAlgn="base">
              <a:spcBef>
                <a:spcPct val="0"/>
              </a:spcBef>
              <a:spcAft>
                <a:spcPct val="0"/>
              </a:spcAft>
              <a:defRPr>
                <a:solidFill>
                  <a:schemeClr val="tx1"/>
                </a:solidFill>
                <a:latin typeface="Arial" charset="0"/>
                <a:ea typeface="Arial" charset="0"/>
                <a:cs typeface="Arial" charset="0"/>
              </a:defRPr>
            </a:lvl9pPr>
          </a:lstStyle>
          <a:p>
            <a:r>
              <a:rPr lang="ja-JP" altLang="en-GB" i="0" dirty="0">
                <a:solidFill>
                  <a:schemeClr val="bg1"/>
                </a:solidFill>
                <a:latin typeface="Arial"/>
              </a:rPr>
              <a:t>“</a:t>
            </a:r>
            <a:r>
              <a:rPr lang="en-GB" i="0" dirty="0">
                <a:solidFill>
                  <a:schemeClr val="bg1"/>
                </a:solidFill>
                <a:latin typeface="Myriad Web" charset="0"/>
              </a:rPr>
              <a:t>chimpanzees, like humans, understand that others see, hear and know things.</a:t>
            </a:r>
            <a:r>
              <a:rPr lang="ja-JP" altLang="en-GB" i="0" dirty="0" smtClean="0">
                <a:solidFill>
                  <a:schemeClr val="bg1"/>
                </a:solidFill>
                <a:latin typeface="Arial"/>
              </a:rPr>
              <a:t>”</a:t>
            </a:r>
            <a:r>
              <a:rPr lang="en-GB" altLang="ja-JP" i="0" dirty="0" smtClean="0">
                <a:solidFill>
                  <a:schemeClr val="bg1"/>
                </a:solidFill>
                <a:latin typeface="Myriad Web" charset="0"/>
              </a:rPr>
              <a:t> </a:t>
            </a:r>
          </a:p>
          <a:p>
            <a:pPr algn="r"/>
            <a:r>
              <a:rPr lang="en-GB" i="0" dirty="0" smtClean="0">
                <a:solidFill>
                  <a:schemeClr val="bg1"/>
                </a:solidFill>
                <a:latin typeface="Myriad Web" charset="0"/>
              </a:rPr>
              <a:t>(</a:t>
            </a:r>
            <a:r>
              <a:rPr lang="en-GB" i="0" dirty="0">
                <a:solidFill>
                  <a:schemeClr val="bg1"/>
                </a:solidFill>
                <a:latin typeface="Myriad Web" charset="0"/>
              </a:rPr>
              <a:t>Call &amp; Tomasello 2008)</a:t>
            </a:r>
          </a:p>
        </p:txBody>
      </p:sp>
    </p:spTree>
    <p:extLst>
      <p:ext uri="{BB962C8B-B14F-4D97-AF65-F5344CB8AC3E}">
        <p14:creationId xmlns:p14="http://schemas.microsoft.com/office/powerpoint/2010/main" val="3792843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0429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9417480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4098506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0348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58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5539"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5540"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5541"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5542"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5543" name="Group 8"/>
          <p:cNvGrpSpPr>
            <a:grpSpLocks/>
          </p:cNvGrpSpPr>
          <p:nvPr/>
        </p:nvGrpSpPr>
        <p:grpSpPr bwMode="auto">
          <a:xfrm>
            <a:off x="395288" y="4941888"/>
            <a:ext cx="5043487" cy="1582737"/>
            <a:chOff x="1655" y="8119"/>
            <a:chExt cx="4286" cy="1344"/>
          </a:xfrm>
        </p:grpSpPr>
        <p:sp>
          <p:nvSpPr>
            <p:cNvPr id="70759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5545" name="Group 10"/>
            <p:cNvGrpSpPr>
              <a:grpSpLocks/>
            </p:cNvGrpSpPr>
            <p:nvPr/>
          </p:nvGrpSpPr>
          <p:grpSpPr bwMode="auto">
            <a:xfrm>
              <a:off x="2471" y="8384"/>
              <a:ext cx="960" cy="1077"/>
              <a:chOff x="1851" y="8591"/>
              <a:chExt cx="1133" cy="1270"/>
            </a:xfrm>
          </p:grpSpPr>
          <p:grpSp>
            <p:nvGrpSpPr>
              <p:cNvPr id="65598" name="Group 11"/>
              <p:cNvGrpSpPr>
                <a:grpSpLocks noChangeAspect="1"/>
              </p:cNvGrpSpPr>
              <p:nvPr/>
            </p:nvGrpSpPr>
            <p:grpSpPr bwMode="auto">
              <a:xfrm>
                <a:off x="2026" y="8591"/>
                <a:ext cx="657" cy="680"/>
                <a:chOff x="2925" y="799"/>
                <a:chExt cx="1970" cy="2041"/>
              </a:xfrm>
            </p:grpSpPr>
            <p:sp>
              <p:nvSpPr>
                <p:cNvPr id="65600"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1"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2"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603"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604"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605"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606"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607"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5599"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5546" name="Group 21"/>
            <p:cNvGrpSpPr>
              <a:grpSpLocks/>
            </p:cNvGrpSpPr>
            <p:nvPr/>
          </p:nvGrpSpPr>
          <p:grpSpPr bwMode="auto">
            <a:xfrm>
              <a:off x="3400" y="8309"/>
              <a:ext cx="713" cy="1154"/>
              <a:chOff x="3039" y="8502"/>
              <a:chExt cx="842" cy="1363"/>
            </a:xfrm>
          </p:grpSpPr>
          <p:grpSp>
            <p:nvGrpSpPr>
              <p:cNvPr id="65585" name="Group 22"/>
              <p:cNvGrpSpPr>
                <a:grpSpLocks noChangeAspect="1"/>
              </p:cNvGrpSpPr>
              <p:nvPr/>
            </p:nvGrpSpPr>
            <p:grpSpPr bwMode="auto">
              <a:xfrm>
                <a:off x="3074" y="8502"/>
                <a:ext cx="662" cy="772"/>
                <a:chOff x="3696" y="2205"/>
                <a:chExt cx="1361" cy="1588"/>
              </a:xfrm>
            </p:grpSpPr>
            <p:sp>
              <p:nvSpPr>
                <p:cNvPr id="65587"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8"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5589"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0"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1"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92"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93"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94"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95"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96"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5597"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5586"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5547" name="Group 35"/>
            <p:cNvGrpSpPr>
              <a:grpSpLocks/>
            </p:cNvGrpSpPr>
            <p:nvPr/>
          </p:nvGrpSpPr>
          <p:grpSpPr bwMode="auto">
            <a:xfrm>
              <a:off x="4246" y="8322"/>
              <a:ext cx="702" cy="1140"/>
              <a:chOff x="4037" y="8518"/>
              <a:chExt cx="829" cy="1346"/>
            </a:xfrm>
          </p:grpSpPr>
          <p:grpSp>
            <p:nvGrpSpPr>
              <p:cNvPr id="65573" name="Group 36"/>
              <p:cNvGrpSpPr>
                <a:grpSpLocks noChangeAspect="1"/>
              </p:cNvGrpSpPr>
              <p:nvPr/>
            </p:nvGrpSpPr>
            <p:grpSpPr bwMode="auto">
              <a:xfrm>
                <a:off x="4096" y="8518"/>
                <a:ext cx="605" cy="861"/>
                <a:chOff x="4105" y="216"/>
                <a:chExt cx="1270" cy="1808"/>
              </a:xfrm>
            </p:grpSpPr>
            <p:sp>
              <p:nvSpPr>
                <p:cNvPr id="65575"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6"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7"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78"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79"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80"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81"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82"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5583"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84"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5574"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5548" name="Group 48"/>
            <p:cNvGrpSpPr>
              <a:grpSpLocks/>
            </p:cNvGrpSpPr>
            <p:nvPr/>
          </p:nvGrpSpPr>
          <p:grpSpPr bwMode="auto">
            <a:xfrm>
              <a:off x="5098" y="8373"/>
              <a:ext cx="843" cy="1088"/>
              <a:chOff x="4955" y="8577"/>
              <a:chExt cx="997" cy="1285"/>
            </a:xfrm>
          </p:grpSpPr>
          <p:grpSp>
            <p:nvGrpSpPr>
              <p:cNvPr id="65560" name="Group 49"/>
              <p:cNvGrpSpPr>
                <a:grpSpLocks noChangeAspect="1"/>
              </p:cNvGrpSpPr>
              <p:nvPr/>
            </p:nvGrpSpPr>
            <p:grpSpPr bwMode="auto">
              <a:xfrm>
                <a:off x="5092" y="8577"/>
                <a:ext cx="606" cy="804"/>
                <a:chOff x="4105" y="339"/>
                <a:chExt cx="1270" cy="1685"/>
              </a:xfrm>
            </p:grpSpPr>
            <p:sp>
              <p:nvSpPr>
                <p:cNvPr id="65562"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3"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4"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65"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66"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67"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68"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69"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5570"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5571"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5572"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5561"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5549" name="Group 62"/>
            <p:cNvGrpSpPr>
              <a:grpSpLocks/>
            </p:cNvGrpSpPr>
            <p:nvPr/>
          </p:nvGrpSpPr>
          <p:grpSpPr bwMode="auto">
            <a:xfrm>
              <a:off x="1749" y="8384"/>
              <a:ext cx="841" cy="1078"/>
              <a:chOff x="998" y="8591"/>
              <a:chExt cx="993" cy="1273"/>
            </a:xfrm>
          </p:grpSpPr>
          <p:grpSp>
            <p:nvGrpSpPr>
              <p:cNvPr id="65550" name="Group 63"/>
              <p:cNvGrpSpPr>
                <a:grpSpLocks noChangeAspect="1"/>
              </p:cNvGrpSpPr>
              <p:nvPr/>
            </p:nvGrpSpPr>
            <p:grpSpPr bwMode="auto">
              <a:xfrm>
                <a:off x="1203" y="8591"/>
                <a:ext cx="467" cy="680"/>
                <a:chOff x="4105" y="216"/>
                <a:chExt cx="1086" cy="1581"/>
              </a:xfrm>
            </p:grpSpPr>
            <p:sp>
              <p:nvSpPr>
                <p:cNvPr id="65552"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3"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4"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5555"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5556"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5557"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5558"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5559"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5551"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6970941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656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66564"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a:t>
            </a:r>
            <a:r>
              <a:rPr lang="en-GB" i="0" u="sng" dirty="0" smtClean="0"/>
              <a:t>5</a:t>
            </a:r>
            <a:endParaRPr lang="en-GB" i="0" dirty="0"/>
          </a:p>
        </p:txBody>
      </p:sp>
      <p:sp>
        <p:nvSpPr>
          <p:cNvPr id="6656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6566"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6568" name="Group 9"/>
            <p:cNvGrpSpPr>
              <a:grpSpLocks/>
            </p:cNvGrpSpPr>
            <p:nvPr/>
          </p:nvGrpSpPr>
          <p:grpSpPr bwMode="auto">
            <a:xfrm>
              <a:off x="2471" y="8384"/>
              <a:ext cx="960" cy="1077"/>
              <a:chOff x="1851" y="8591"/>
              <a:chExt cx="1133" cy="1270"/>
            </a:xfrm>
          </p:grpSpPr>
          <p:grpSp>
            <p:nvGrpSpPr>
              <p:cNvPr id="66621" name="Group 10"/>
              <p:cNvGrpSpPr>
                <a:grpSpLocks noChangeAspect="1"/>
              </p:cNvGrpSpPr>
              <p:nvPr/>
            </p:nvGrpSpPr>
            <p:grpSpPr bwMode="auto">
              <a:xfrm>
                <a:off x="2026" y="8591"/>
                <a:ext cx="657" cy="680"/>
                <a:chOff x="2925" y="799"/>
                <a:chExt cx="1970" cy="2041"/>
              </a:xfrm>
            </p:grpSpPr>
            <p:sp>
              <p:nvSpPr>
                <p:cNvPr id="66623"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4"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5"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26"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27"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28"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29"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30"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6622"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6569" name="Group 20"/>
            <p:cNvGrpSpPr>
              <a:grpSpLocks/>
            </p:cNvGrpSpPr>
            <p:nvPr/>
          </p:nvGrpSpPr>
          <p:grpSpPr bwMode="auto">
            <a:xfrm>
              <a:off x="3400" y="8309"/>
              <a:ext cx="713" cy="1154"/>
              <a:chOff x="3039" y="8502"/>
              <a:chExt cx="842" cy="1363"/>
            </a:xfrm>
          </p:grpSpPr>
          <p:grpSp>
            <p:nvGrpSpPr>
              <p:cNvPr id="66608" name="Group 21"/>
              <p:cNvGrpSpPr>
                <a:grpSpLocks noChangeAspect="1"/>
              </p:cNvGrpSpPr>
              <p:nvPr/>
            </p:nvGrpSpPr>
            <p:grpSpPr bwMode="auto">
              <a:xfrm>
                <a:off x="3074" y="8502"/>
                <a:ext cx="662" cy="772"/>
                <a:chOff x="3696" y="2205"/>
                <a:chExt cx="1361" cy="1588"/>
              </a:xfrm>
            </p:grpSpPr>
            <p:sp>
              <p:nvSpPr>
                <p:cNvPr id="66610"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1"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6612"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3"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4"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15"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16"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17"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18"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19"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6620"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6609"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6570" name="Group 34"/>
            <p:cNvGrpSpPr>
              <a:grpSpLocks/>
            </p:cNvGrpSpPr>
            <p:nvPr/>
          </p:nvGrpSpPr>
          <p:grpSpPr bwMode="auto">
            <a:xfrm>
              <a:off x="4246" y="8322"/>
              <a:ext cx="702" cy="1140"/>
              <a:chOff x="4037" y="8518"/>
              <a:chExt cx="829" cy="1346"/>
            </a:xfrm>
          </p:grpSpPr>
          <p:grpSp>
            <p:nvGrpSpPr>
              <p:cNvPr id="66596" name="Group 35"/>
              <p:cNvGrpSpPr>
                <a:grpSpLocks noChangeAspect="1"/>
              </p:cNvGrpSpPr>
              <p:nvPr/>
            </p:nvGrpSpPr>
            <p:grpSpPr bwMode="auto">
              <a:xfrm>
                <a:off x="4096" y="8518"/>
                <a:ext cx="605" cy="861"/>
                <a:chOff x="4105" y="216"/>
                <a:chExt cx="1270" cy="1808"/>
              </a:xfrm>
            </p:grpSpPr>
            <p:sp>
              <p:nvSpPr>
                <p:cNvPr id="66598"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99"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0"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601"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602"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603"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604"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605"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6606"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607"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6597"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6571" name="Group 47"/>
            <p:cNvGrpSpPr>
              <a:grpSpLocks/>
            </p:cNvGrpSpPr>
            <p:nvPr/>
          </p:nvGrpSpPr>
          <p:grpSpPr bwMode="auto">
            <a:xfrm>
              <a:off x="5098" y="8373"/>
              <a:ext cx="843" cy="1088"/>
              <a:chOff x="4955" y="8577"/>
              <a:chExt cx="997" cy="1285"/>
            </a:xfrm>
          </p:grpSpPr>
          <p:grpSp>
            <p:nvGrpSpPr>
              <p:cNvPr id="66583" name="Group 48"/>
              <p:cNvGrpSpPr>
                <a:grpSpLocks noChangeAspect="1"/>
              </p:cNvGrpSpPr>
              <p:nvPr/>
            </p:nvGrpSpPr>
            <p:grpSpPr bwMode="auto">
              <a:xfrm>
                <a:off x="5092" y="8577"/>
                <a:ext cx="606" cy="804"/>
                <a:chOff x="4105" y="339"/>
                <a:chExt cx="1270" cy="1685"/>
              </a:xfrm>
            </p:grpSpPr>
            <p:sp>
              <p:nvSpPr>
                <p:cNvPr id="66585"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6"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7"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88"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89"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90"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91"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92"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6593"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6594"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6595"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6584"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6572" name="Group 61"/>
            <p:cNvGrpSpPr>
              <a:grpSpLocks/>
            </p:cNvGrpSpPr>
            <p:nvPr/>
          </p:nvGrpSpPr>
          <p:grpSpPr bwMode="auto">
            <a:xfrm>
              <a:off x="1749" y="8384"/>
              <a:ext cx="841" cy="1078"/>
              <a:chOff x="998" y="8591"/>
              <a:chExt cx="993" cy="1273"/>
            </a:xfrm>
          </p:grpSpPr>
          <p:grpSp>
            <p:nvGrpSpPr>
              <p:cNvPr id="66573" name="Group 62"/>
              <p:cNvGrpSpPr>
                <a:grpSpLocks noChangeAspect="1"/>
              </p:cNvGrpSpPr>
              <p:nvPr/>
            </p:nvGrpSpPr>
            <p:grpSpPr bwMode="auto">
              <a:xfrm>
                <a:off x="1203" y="8591"/>
                <a:ext cx="467" cy="680"/>
                <a:chOff x="4105" y="216"/>
                <a:chExt cx="1086" cy="1581"/>
              </a:xfrm>
            </p:grpSpPr>
            <p:sp>
              <p:nvSpPr>
                <p:cNvPr id="66575"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6"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7"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6578"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6579"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6580"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6581"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6582"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6574"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34989566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67587" name="Text Box 4"/>
          <p:cNvSpPr txBox="1">
            <a:spLocks noChangeArrowheads="1"/>
          </p:cNvSpPr>
          <p:nvPr/>
        </p:nvSpPr>
        <p:spPr bwMode="auto">
          <a:xfrm>
            <a:off x="395288" y="322263"/>
            <a:ext cx="3600450"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&lt;= you most recently encountered the object at that location</a:t>
            </a:r>
          </a:p>
        </p:txBody>
      </p:sp>
      <p:sp>
        <p:nvSpPr>
          <p:cNvPr id="67588" name="Text Box 5"/>
          <p:cNvSpPr txBox="1">
            <a:spLocks noChangeArrowheads="1"/>
          </p:cNvSpPr>
          <p:nvPr/>
        </p:nvSpPr>
        <p:spPr bwMode="auto">
          <a:xfrm>
            <a:off x="4140200" y="322263"/>
            <a:ext cx="475297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a:t>Principle 3:</a:t>
            </a:r>
            <a:r>
              <a:rPr lang="en-GB" i="0"/>
              <a:t>  one can</a:t>
            </a:r>
            <a:r>
              <a:rPr lang="en-GB" altLang="ja-JP" i="0"/>
              <a:t>’t goal-directedly act on an object unless one has encountered it.</a:t>
            </a:r>
          </a:p>
          <a:p>
            <a:pPr eaLnBrk="1" hangingPunct="1"/>
            <a:endParaRPr lang="en-GB" i="0" u="sng"/>
          </a:p>
          <a:p>
            <a:pPr eaLnBrk="1" hangingPunct="1"/>
            <a:r>
              <a:rPr lang="en-GB" i="0" u="sng"/>
              <a:t>Principle 4:</a:t>
            </a:r>
            <a:r>
              <a:rPr lang="en-GB" i="0"/>
              <a:t> correct registration is a condition of </a:t>
            </a:r>
            <a:r>
              <a:rPr lang="en-GB"/>
              <a:t>successful </a:t>
            </a:r>
            <a:r>
              <a:rPr lang="en-GB" i="0"/>
              <a:t>action.</a:t>
            </a:r>
          </a:p>
          <a:p>
            <a:pPr eaLnBrk="1" hangingPunct="1"/>
            <a:endParaRPr lang="en-GB" i="0" u="sng"/>
          </a:p>
          <a:p>
            <a:pPr eaLnBrk="1" hangingPunct="1"/>
            <a:r>
              <a:rPr lang="en-GB" i="0" u="sng"/>
              <a:t>Principle 5:</a:t>
            </a:r>
            <a:r>
              <a:rPr lang="en-GB" i="0"/>
              <a:t> when an agent performs a goal-directed action and the goal specifies an object, the agent will act as if the object were actually in the location she registers it at.</a:t>
            </a:r>
          </a:p>
        </p:txBody>
      </p:sp>
      <p:sp>
        <p:nvSpPr>
          <p:cNvPr id="67589"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7590"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67592" name="Group 9"/>
            <p:cNvGrpSpPr>
              <a:grpSpLocks/>
            </p:cNvGrpSpPr>
            <p:nvPr/>
          </p:nvGrpSpPr>
          <p:grpSpPr bwMode="auto">
            <a:xfrm>
              <a:off x="2471" y="8384"/>
              <a:ext cx="960" cy="1077"/>
              <a:chOff x="1851" y="8591"/>
              <a:chExt cx="1133" cy="1270"/>
            </a:xfrm>
          </p:grpSpPr>
          <p:grpSp>
            <p:nvGrpSpPr>
              <p:cNvPr id="67645" name="Group 10"/>
              <p:cNvGrpSpPr>
                <a:grpSpLocks noChangeAspect="1"/>
              </p:cNvGrpSpPr>
              <p:nvPr/>
            </p:nvGrpSpPr>
            <p:grpSpPr bwMode="auto">
              <a:xfrm>
                <a:off x="2026" y="8591"/>
                <a:ext cx="657" cy="680"/>
                <a:chOff x="2925" y="799"/>
                <a:chExt cx="1970" cy="2041"/>
              </a:xfrm>
            </p:grpSpPr>
            <p:sp>
              <p:nvSpPr>
                <p:cNvPr id="67647"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8"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49"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50"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51"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52"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53"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54"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7646"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67593" name="Group 20"/>
            <p:cNvGrpSpPr>
              <a:grpSpLocks/>
            </p:cNvGrpSpPr>
            <p:nvPr/>
          </p:nvGrpSpPr>
          <p:grpSpPr bwMode="auto">
            <a:xfrm>
              <a:off x="3400" y="8309"/>
              <a:ext cx="713" cy="1154"/>
              <a:chOff x="3039" y="8502"/>
              <a:chExt cx="842" cy="1363"/>
            </a:xfrm>
          </p:grpSpPr>
          <p:grpSp>
            <p:nvGrpSpPr>
              <p:cNvPr id="67632" name="Group 21"/>
              <p:cNvGrpSpPr>
                <a:grpSpLocks noChangeAspect="1"/>
              </p:cNvGrpSpPr>
              <p:nvPr/>
            </p:nvGrpSpPr>
            <p:grpSpPr bwMode="auto">
              <a:xfrm>
                <a:off x="3074" y="8502"/>
                <a:ext cx="662" cy="772"/>
                <a:chOff x="3696" y="2205"/>
                <a:chExt cx="1361" cy="1588"/>
              </a:xfrm>
            </p:grpSpPr>
            <p:sp>
              <p:nvSpPr>
                <p:cNvPr id="67634"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5"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7636"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7"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8"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39"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40"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41"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42"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43" name="Freeform 31"/>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7644"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7633"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67594" name="Group 34"/>
            <p:cNvGrpSpPr>
              <a:grpSpLocks/>
            </p:cNvGrpSpPr>
            <p:nvPr/>
          </p:nvGrpSpPr>
          <p:grpSpPr bwMode="auto">
            <a:xfrm>
              <a:off x="4246" y="8322"/>
              <a:ext cx="702" cy="1140"/>
              <a:chOff x="4037" y="8518"/>
              <a:chExt cx="829" cy="1346"/>
            </a:xfrm>
          </p:grpSpPr>
          <p:grpSp>
            <p:nvGrpSpPr>
              <p:cNvPr id="67620" name="Group 35"/>
              <p:cNvGrpSpPr>
                <a:grpSpLocks noChangeAspect="1"/>
              </p:cNvGrpSpPr>
              <p:nvPr/>
            </p:nvGrpSpPr>
            <p:grpSpPr bwMode="auto">
              <a:xfrm>
                <a:off x="4096" y="8518"/>
                <a:ext cx="605" cy="861"/>
                <a:chOff x="4105" y="216"/>
                <a:chExt cx="1270" cy="1808"/>
              </a:xfrm>
            </p:grpSpPr>
            <p:sp>
              <p:nvSpPr>
                <p:cNvPr id="67622"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3"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4"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25"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26"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27"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28"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29" name="AutoShape 43"/>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7630"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31"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7621"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67595" name="Group 47"/>
            <p:cNvGrpSpPr>
              <a:grpSpLocks/>
            </p:cNvGrpSpPr>
            <p:nvPr/>
          </p:nvGrpSpPr>
          <p:grpSpPr bwMode="auto">
            <a:xfrm>
              <a:off x="5098" y="8373"/>
              <a:ext cx="843" cy="1088"/>
              <a:chOff x="4955" y="8577"/>
              <a:chExt cx="997" cy="1285"/>
            </a:xfrm>
          </p:grpSpPr>
          <p:grpSp>
            <p:nvGrpSpPr>
              <p:cNvPr id="67607" name="Group 48"/>
              <p:cNvGrpSpPr>
                <a:grpSpLocks noChangeAspect="1"/>
              </p:cNvGrpSpPr>
              <p:nvPr/>
            </p:nvGrpSpPr>
            <p:grpSpPr bwMode="auto">
              <a:xfrm>
                <a:off x="5092" y="8577"/>
                <a:ext cx="606" cy="804"/>
                <a:chOff x="4105" y="339"/>
                <a:chExt cx="1270" cy="1685"/>
              </a:xfrm>
            </p:grpSpPr>
            <p:sp>
              <p:nvSpPr>
                <p:cNvPr id="67609"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0"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1"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12"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13"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14"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15"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16" name="AutoShape 56"/>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67617"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7618"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7619"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7608"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67596" name="Group 61"/>
            <p:cNvGrpSpPr>
              <a:grpSpLocks/>
            </p:cNvGrpSpPr>
            <p:nvPr/>
          </p:nvGrpSpPr>
          <p:grpSpPr bwMode="auto">
            <a:xfrm>
              <a:off x="1749" y="8384"/>
              <a:ext cx="841" cy="1078"/>
              <a:chOff x="998" y="8591"/>
              <a:chExt cx="993" cy="1273"/>
            </a:xfrm>
          </p:grpSpPr>
          <p:grpSp>
            <p:nvGrpSpPr>
              <p:cNvPr id="67597" name="Group 62"/>
              <p:cNvGrpSpPr>
                <a:grpSpLocks noChangeAspect="1"/>
              </p:cNvGrpSpPr>
              <p:nvPr/>
            </p:nvGrpSpPr>
            <p:grpSpPr bwMode="auto">
              <a:xfrm>
                <a:off x="1203" y="8591"/>
                <a:ext cx="467" cy="680"/>
                <a:chOff x="4105" y="216"/>
                <a:chExt cx="1086" cy="1581"/>
              </a:xfrm>
            </p:grpSpPr>
            <p:sp>
              <p:nvSpPr>
                <p:cNvPr id="67599"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0"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1"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7602"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7603"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7604"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7605"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7606" name="AutoShape 70"/>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7598"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spTree>
    <p:extLst>
      <p:ext uri="{BB962C8B-B14F-4D97-AF65-F5344CB8AC3E}">
        <p14:creationId xmlns:p14="http://schemas.microsoft.com/office/powerpoint/2010/main" val="1582379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9"/>
          <p:cNvSpPr txBox="1">
            <a:spLocks noChangeArrowheads="1"/>
          </p:cNvSpPr>
          <p:nvPr/>
        </p:nvSpPr>
        <p:spPr bwMode="auto">
          <a:xfrm>
            <a:off x="468313" y="404815"/>
            <a:ext cx="3816350" cy="44935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effectLst>
                  <a:glow rad="101600">
                    <a:schemeClr val="tx1">
                      <a:alpha val="75000"/>
                    </a:schemeClr>
                  </a:glow>
                </a:effectLst>
              </a:rPr>
              <a:t>Theory of mind </a:t>
            </a:r>
            <a:r>
              <a:rPr lang="en-GB">
                <a:effectLst>
                  <a:glow rad="101600">
                    <a:schemeClr val="tx1">
                      <a:alpha val="75000"/>
                    </a:schemeClr>
                  </a:glow>
                </a:effectLst>
              </a:rPr>
              <a:t>abilities </a:t>
            </a:r>
            <a:r>
              <a:rPr lang="en-GB" i="0">
                <a:effectLst>
                  <a:glow rad="101600">
                    <a:schemeClr val="tx1">
                      <a:alpha val="75000"/>
                    </a:schemeClr>
                  </a:glow>
                </a:effectLst>
              </a:rPr>
              <a:t>are widespread</a:t>
            </a:r>
            <a:endParaRPr lang="en-GB">
              <a:effectLst>
                <a:glow rad="101600">
                  <a:schemeClr val="tx1">
                    <a:alpha val="75000"/>
                  </a:schemeClr>
                </a:glow>
              </a:effectLst>
            </a:endParaRP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18-month-olds</a:t>
            </a:r>
            <a:r>
              <a:rPr lang="en-GB" i="0">
                <a:effectLst>
                  <a:glow rad="101600">
                    <a:schemeClr val="tx1">
                      <a:alpha val="75000"/>
                    </a:schemeClr>
                  </a:glow>
                </a:effectLst>
              </a:rPr>
              <a:t> point to inform, and predict actions based on false beliefs</a:t>
            </a:r>
          </a:p>
          <a:p>
            <a:pPr eaLnBrk="1" hangingPunct="1"/>
            <a:endParaRPr lang="en-GB" i="0">
              <a:effectLst>
                <a:glow rad="101600">
                  <a:schemeClr val="tx1">
                    <a:alpha val="75000"/>
                  </a:schemeClr>
                </a:glow>
              </a:effectLst>
            </a:endParaRPr>
          </a:p>
          <a:p>
            <a:pPr eaLnBrk="1" hangingPunct="1">
              <a:spcBef>
                <a:spcPct val="50000"/>
              </a:spcBef>
            </a:pPr>
            <a:r>
              <a:rPr lang="en-GB" b="1" i="0">
                <a:effectLst>
                  <a:glow rad="101600">
                    <a:schemeClr val="tx1">
                      <a:alpha val="75000"/>
                    </a:schemeClr>
                  </a:glow>
                </a:effectLst>
              </a:rPr>
              <a:t>Scrub-jays </a:t>
            </a:r>
            <a:r>
              <a:rPr lang="en-GB" i="0">
                <a:effectLst>
                  <a:glow rad="101600">
                    <a:schemeClr val="tx1">
                      <a:alpha val="75000"/>
                    </a:schemeClr>
                  </a:glow>
                </a:effectLst>
              </a:rPr>
              <a:t>selectively re-cache their food in ways that deprive competitors of knowledge of its location </a:t>
            </a:r>
          </a:p>
          <a:p>
            <a:pPr eaLnBrk="1" hangingPunct="1"/>
            <a:endParaRPr lang="en-GB" i="0">
              <a:effectLst>
                <a:glow rad="101600">
                  <a:schemeClr val="tx1">
                    <a:alpha val="75000"/>
                  </a:schemeClr>
                </a:glow>
              </a:effectLst>
            </a:endParaRPr>
          </a:p>
        </p:txBody>
      </p:sp>
      <p:sp>
        <p:nvSpPr>
          <p:cNvPr id="4"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(Liszkowski et al 2006)</a:t>
            </a:r>
          </a:p>
        </p:txBody>
      </p:sp>
      <p:sp>
        <p:nvSpPr>
          <p:cNvPr id="5"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(Onishi &amp; Baillargeon 2005; Southgate et al 2007)</a:t>
            </a:r>
          </a:p>
        </p:txBody>
      </p:sp>
      <p:sp>
        <p:nvSpPr>
          <p:cNvPr id="6"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ffectLst>
                  <a:glow rad="101600">
                    <a:schemeClr val="tx1">
                      <a:alpha val="75000"/>
                    </a:schemeClr>
                  </a:glow>
                </a:effectLst>
                <a:ea typeface="Arial" charset="0"/>
              </a:rPr>
              <a:t>(Clayton, Dally &amp; Emery 2007)</a:t>
            </a:r>
          </a:p>
        </p:txBody>
      </p:sp>
    </p:spTree>
    <p:extLst>
      <p:ext uri="{BB962C8B-B14F-4D97-AF65-F5344CB8AC3E}">
        <p14:creationId xmlns:p14="http://schemas.microsoft.com/office/powerpoint/2010/main" val="36746292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8851518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t>signature limits</a:t>
            </a:r>
          </a:p>
        </p:txBody>
      </p:sp>
      <p:sp>
        <p:nvSpPr>
          <p:cNvPr id="76802"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7752671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7826"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550595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alpha val="75000"/>
                    </a:schemeClr>
                  </a:glow>
                </a:effectLst>
                <a:ea typeface="Arial" charset="0"/>
                <a:cs typeface="Arial" charset="0"/>
              </a:rPr>
              <a:t>1. </a:t>
            </a:r>
            <a:r>
              <a:rPr lang="en-GB" i="0" dirty="0" err="1">
                <a:solidFill>
                  <a:schemeClr val="tx1"/>
                </a:solidFill>
                <a:effectLst>
                  <a:glow rad="101600">
                    <a:schemeClr val="bg1">
                      <a:alpha val="75000"/>
                    </a:schemeClr>
                  </a:glow>
                </a:effectLst>
                <a:ea typeface="Arial" charset="0"/>
                <a:cs typeface="Arial" charset="0"/>
              </a:rPr>
              <a:t>Charly</a:t>
            </a:r>
            <a:r>
              <a:rPr lang="en-GB" i="0" dirty="0">
                <a:solidFill>
                  <a:schemeClr val="tx1"/>
                </a:solidFill>
                <a:effectLst>
                  <a:glow rad="101600">
                    <a:schemeClr val="bg1">
                      <a:alpha val="75000"/>
                    </a:schemeClr>
                  </a:glow>
                </a:effectLst>
                <a:ea typeface="Arial" charset="0"/>
                <a:cs typeface="Arial" charset="0"/>
              </a:rPr>
              <a:t> is Samantha</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2. </a:t>
            </a:r>
            <a:r>
              <a:rPr lang="en-US" i="0" dirty="0">
                <a:solidFill>
                  <a:schemeClr val="tx1"/>
                </a:solidFill>
                <a:effectLst>
                  <a:glow rad="101600">
                    <a:schemeClr val="bg1">
                      <a:alpha val="75000"/>
                    </a:schemeClr>
                  </a:glow>
                </a:effectLst>
                <a:ea typeface="Arial" charset="0"/>
                <a:cs typeface="Arial" charset="0"/>
              </a:rPr>
              <a:t>Mitch believes that </a:t>
            </a:r>
            <a:r>
              <a:rPr lang="en-US" i="0" dirty="0" err="1">
                <a:solidFill>
                  <a:schemeClr val="tx1"/>
                </a:solidFill>
                <a:effectLst>
                  <a:glow rad="101600">
                    <a:schemeClr val="bg1">
                      <a:alpha val="75000"/>
                    </a:schemeClr>
                  </a:glow>
                </a:effectLst>
                <a:ea typeface="Arial" charset="0"/>
                <a:cs typeface="Arial" charset="0"/>
              </a:rPr>
              <a:t>Charly</a:t>
            </a:r>
            <a:r>
              <a:rPr lang="en-US" i="0" dirty="0">
                <a:solidFill>
                  <a:schemeClr val="tx1"/>
                </a:solidFill>
                <a:effectLst>
                  <a:glow rad="101600">
                    <a:schemeClr val="bg1">
                      <a:alpha val="75000"/>
                    </a:schemeClr>
                  </a:glow>
                </a:effectLst>
                <a:ea typeface="Arial" charset="0"/>
                <a:cs typeface="Arial" charset="0"/>
              </a:rPr>
              <a:t> is in Baltimore</a:t>
            </a:r>
            <a:endParaRPr lang="en-GB" i="0" dirty="0">
              <a:solidFill>
                <a:schemeClr val="tx1"/>
              </a:solidFill>
              <a:effectLst>
                <a:glow rad="101600">
                  <a:schemeClr val="bg1">
                    <a:alpha val="75000"/>
                  </a:schemeClr>
                </a:glow>
              </a:effectLst>
              <a:ea typeface="Arial" charset="0"/>
              <a:cs typeface="Arial" charset="0"/>
            </a:endParaRP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3. Mitch believes that Samantha is in Baltimore</a:t>
            </a:r>
          </a:p>
          <a:p>
            <a:pPr>
              <a:defRPr/>
            </a:pPr>
            <a:endParaRPr lang="en-GB" i="0" dirty="0">
              <a:solidFill>
                <a:schemeClr val="tx1"/>
              </a:solidFill>
              <a:effectLst>
                <a:glow rad="101600">
                  <a:schemeClr val="bg1">
                    <a:alpha val="75000"/>
                  </a:schemeClr>
                </a:glow>
              </a:effectLst>
              <a:ea typeface="Arial" charset="0"/>
              <a:cs typeface="Arial" charset="0"/>
            </a:endParaRPr>
          </a:p>
          <a:p>
            <a:pPr>
              <a:defRPr/>
            </a:pPr>
            <a:r>
              <a:rPr lang="en-GB" i="0" dirty="0">
                <a:solidFill>
                  <a:schemeClr val="tx1"/>
                </a:solidFill>
                <a:effectLst>
                  <a:glow rad="101600">
                    <a:schemeClr val="bg1">
                      <a:alpha val="75000"/>
                    </a:schemeClr>
                  </a:glow>
                </a:effectLst>
                <a:ea typeface="Arial" charset="0"/>
                <a:cs typeface="Arial" charset="0"/>
              </a:rPr>
              <a:t>(1) &amp; (2) </a:t>
            </a:r>
            <a:r>
              <a:rPr lang="en-GB" i="0" dirty="0" err="1">
                <a:solidFill>
                  <a:schemeClr val="tx1"/>
                </a:solidFill>
                <a:effectLst>
                  <a:glow rad="101600">
                    <a:schemeClr val="bg1">
                      <a:alpha val="75000"/>
                    </a:schemeClr>
                  </a:glow>
                </a:effectLst>
                <a:ea typeface="Arial" charset="0"/>
                <a:cs typeface="Arial" charset="0"/>
                <a:sym typeface="Symbol" charset="2"/>
              </a:rPr>
              <a:t></a:t>
            </a:r>
            <a:r>
              <a:rPr lang="en-GB" i="0" dirty="0">
                <a:solidFill>
                  <a:schemeClr val="tx1"/>
                </a:solidFill>
                <a:effectLst>
                  <a:glow rad="101600">
                    <a:schemeClr val="bg1">
                      <a:alpha val="75000"/>
                    </a:schemeClr>
                  </a:glow>
                </a:effectLst>
                <a:ea typeface="Arial" charset="0"/>
                <a:cs typeface="Arial" charset="0"/>
                <a:sym typeface="Symbol" charset="2"/>
              </a:rPr>
              <a:t> (3)</a:t>
            </a:r>
          </a:p>
        </p:txBody>
      </p:sp>
      <p:sp>
        <p:nvSpPr>
          <p:cNvPr id="78851"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032580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987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987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9876"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357359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6"/>
          <p:cNvSpPr txBox="1">
            <a:spLocks noChangeArrowheads="1"/>
          </p:cNvSpPr>
          <p:nvPr/>
        </p:nvSpPr>
        <p:spPr bwMode="auto">
          <a:xfrm>
            <a:off x="755650" y="2636838"/>
            <a:ext cx="245297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a:t>Subjects represent </a:t>
            </a:r>
            <a:br>
              <a:rPr lang="en-GB" i="0" dirty="0"/>
            </a:br>
            <a:r>
              <a:rPr lang="en-GB" i="0" dirty="0" smtClean="0"/>
              <a:t>registration only</a:t>
            </a:r>
            <a:endParaRPr lang="en-GB" i="0" dirty="0"/>
          </a:p>
          <a:p>
            <a:pPr eaLnBrk="1" hangingPunct="1"/>
            <a:endParaRPr lang="en-GB" i="0" dirty="0"/>
          </a:p>
          <a:p>
            <a:pPr eaLnBrk="1" hangingPunct="1"/>
            <a:r>
              <a:rPr lang="en-GB" i="0" dirty="0"/>
              <a:t>Subjects represent </a:t>
            </a:r>
            <a:br>
              <a:rPr lang="en-GB" i="0" dirty="0"/>
            </a:br>
            <a:r>
              <a:rPr lang="en-GB" i="0" dirty="0"/>
              <a:t>beliefs</a:t>
            </a:r>
          </a:p>
        </p:txBody>
      </p:sp>
      <p:sp>
        <p:nvSpPr>
          <p:cNvPr id="80898" name="Oval 7"/>
          <p:cNvSpPr>
            <a:spLocks noChangeArrowheads="1"/>
          </p:cNvSpPr>
          <p:nvPr/>
        </p:nvSpPr>
        <p:spPr bwMode="auto">
          <a:xfrm rot="-2100000">
            <a:off x="4089400" y="908050"/>
            <a:ext cx="2668588"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location</a:t>
            </a:r>
          </a:p>
        </p:txBody>
      </p:sp>
      <p:sp>
        <p:nvSpPr>
          <p:cNvPr id="80899" name="Oval 8"/>
          <p:cNvSpPr>
            <a:spLocks noChangeArrowheads="1"/>
          </p:cNvSpPr>
          <p:nvPr/>
        </p:nvSpPr>
        <p:spPr bwMode="auto">
          <a:xfrm rot="-2100000">
            <a:off x="6019800" y="1016000"/>
            <a:ext cx="2601913" cy="10398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t>False belief </a:t>
            </a:r>
            <a:br>
              <a:rPr lang="en-GB" i="0"/>
            </a:br>
            <a:r>
              <a:rPr lang="en-GB" i="0"/>
              <a:t>about identity</a:t>
            </a:r>
          </a:p>
        </p:txBody>
      </p:sp>
      <p:sp>
        <p:nvSpPr>
          <p:cNvPr id="80900" name="Text Box 9"/>
          <p:cNvSpPr txBox="1">
            <a:spLocks noChangeArrowheads="1"/>
          </p:cNvSpPr>
          <p:nvPr/>
        </p:nvSpPr>
        <p:spPr bwMode="auto">
          <a:xfrm>
            <a:off x="4327525" y="2689225"/>
            <a:ext cx="70326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1" name="Text Box 10"/>
          <p:cNvSpPr txBox="1">
            <a:spLocks noChangeArrowheads="1"/>
          </p:cNvSpPr>
          <p:nvPr/>
        </p:nvSpPr>
        <p:spPr bwMode="auto">
          <a:xfrm>
            <a:off x="6578600" y="2689225"/>
            <a:ext cx="5492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fail</a:t>
            </a:r>
          </a:p>
        </p:txBody>
      </p:sp>
      <p:sp>
        <p:nvSpPr>
          <p:cNvPr id="80902" name="Text Box 11"/>
          <p:cNvSpPr txBox="1">
            <a:spLocks noChangeArrowheads="1"/>
          </p:cNvSpPr>
          <p:nvPr/>
        </p:nvSpPr>
        <p:spPr bwMode="auto">
          <a:xfrm>
            <a:off x="4354513"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sp>
        <p:nvSpPr>
          <p:cNvPr id="80903" name="Text Box 12"/>
          <p:cNvSpPr txBox="1">
            <a:spLocks noChangeArrowheads="1"/>
          </p:cNvSpPr>
          <p:nvPr/>
        </p:nvSpPr>
        <p:spPr bwMode="auto">
          <a:xfrm>
            <a:off x="6605588" y="3722688"/>
            <a:ext cx="7032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a:t>pass</a:t>
            </a:r>
          </a:p>
        </p:txBody>
      </p:sp>
      <p:cxnSp>
        <p:nvCxnSpPr>
          <p:cNvPr id="80904"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5"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80906"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77067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926301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733326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9166426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1520436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dirty="0">
                <a:effectLst>
                  <a:glow rad="101600">
                    <a:schemeClr val="tx1">
                      <a:alpha val="75000"/>
                    </a:schemeClr>
                  </a:glow>
                </a:effectLst>
              </a:rPr>
              <a:t>Theory of mind </a:t>
            </a:r>
            <a:r>
              <a:rPr lang="en-GB" dirty="0">
                <a:effectLst>
                  <a:glow rad="101600">
                    <a:schemeClr val="tx1">
                      <a:alpha val="75000"/>
                    </a:schemeClr>
                  </a:glow>
                </a:effectLst>
              </a:rPr>
              <a:t>abilities </a:t>
            </a:r>
            <a:r>
              <a:rPr lang="en-GB" i="0" dirty="0">
                <a:effectLst>
                  <a:glow rad="101600">
                    <a:schemeClr val="tx1">
                      <a:alpha val="75000"/>
                    </a:schemeClr>
                  </a:glow>
                </a:effectLst>
              </a:rPr>
              <a:t>are widespread</a:t>
            </a:r>
            <a:endParaRPr lang="en-GB" dirty="0">
              <a:effectLst>
                <a:glow rad="101600">
                  <a:schemeClr val="tx1">
                    <a:alpha val="75000"/>
                  </a:schemeClr>
                </a:glow>
              </a:effectLst>
            </a:endParaRP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18-month-olds</a:t>
            </a:r>
            <a:r>
              <a:rPr lang="en-GB" i="0" dirty="0">
                <a:effectLst>
                  <a:glow rad="101600">
                    <a:schemeClr val="tx1">
                      <a:alpha val="75000"/>
                    </a:schemeClr>
                  </a:glow>
                </a:effectLst>
              </a:rPr>
              <a:t> point to inform, and predict actions based on false beliefs</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Scrub-jays </a:t>
            </a:r>
            <a:r>
              <a:rPr lang="en-GB" i="0" dirty="0">
                <a:effectLst>
                  <a:glow rad="101600">
                    <a:schemeClr val="tx1">
                      <a:alpha val="75000"/>
                    </a:schemeClr>
                  </a:glow>
                </a:effectLst>
              </a:rPr>
              <a:t>selectively re-cache their food in ways that deprive competitors of knowledge of its location </a:t>
            </a:r>
          </a:p>
          <a:p>
            <a:pPr eaLnBrk="1" hangingPunct="1"/>
            <a:endParaRPr lang="en-GB" i="0" dirty="0">
              <a:effectLst>
                <a:glow rad="101600">
                  <a:schemeClr val="tx1">
                    <a:alpha val="75000"/>
                  </a:schemeClr>
                </a:glow>
              </a:effectLst>
            </a:endParaRPr>
          </a:p>
          <a:p>
            <a:pPr eaLnBrk="1" hangingPunct="1">
              <a:spcBef>
                <a:spcPct val="50000"/>
              </a:spcBef>
            </a:pPr>
            <a:r>
              <a:rPr lang="en-GB" b="1" i="0" dirty="0">
                <a:effectLst>
                  <a:glow rad="101600">
                    <a:schemeClr val="tx1">
                      <a:alpha val="75000"/>
                    </a:schemeClr>
                  </a:glow>
                </a:effectLst>
              </a:rPr>
              <a:t>Chimpanzees</a:t>
            </a:r>
            <a:r>
              <a:rPr lang="en-GB" i="0" dirty="0">
                <a:effectLst>
                  <a:glow rad="101600">
                    <a:schemeClr val="tx1">
                      <a:alpha val="75000"/>
                    </a:schemeClr>
                  </a:glow>
                </a:effectLst>
              </a:rPr>
              <a:t> conceal their approach  from a competitor</a:t>
            </a:r>
            <a:r>
              <a:rPr lang="ja-JP" altLang="en-GB" i="0" dirty="0">
                <a:effectLst>
                  <a:glow rad="101600">
                    <a:schemeClr val="tx1">
                      <a:alpha val="75000"/>
                    </a:schemeClr>
                  </a:glow>
                </a:effectLst>
              </a:rPr>
              <a:t>’</a:t>
            </a:r>
            <a:r>
              <a:rPr lang="en-GB" i="0" dirty="0">
                <a:effectLst>
                  <a:glow rad="101600">
                    <a:schemeClr val="tx1">
                      <a:alpha val="75000"/>
                    </a:schemeClr>
                  </a:glow>
                </a:effectLst>
              </a:rPr>
              <a:t>s view, and act in ways that are optimal given what another has seen </a:t>
            </a:r>
          </a:p>
        </p:txBody>
      </p:sp>
      <p:sp>
        <p:nvSpPr>
          <p:cNvPr id="4"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(Liszkowski et al 2006)</a:t>
            </a:r>
          </a:p>
        </p:txBody>
      </p:sp>
      <p:sp>
        <p:nvSpPr>
          <p:cNvPr id="5"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(Onishi &amp; Baillargeon 2005; Southgate et al 2007)</a:t>
            </a:r>
          </a:p>
        </p:txBody>
      </p:sp>
      <p:sp>
        <p:nvSpPr>
          <p:cNvPr id="6"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(Clayton, Dally &amp; Emery 2007)</a:t>
            </a:r>
          </a:p>
        </p:txBody>
      </p:sp>
      <p:sp>
        <p:nvSpPr>
          <p:cNvPr id="7"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2006)</a:t>
            </a:r>
          </a:p>
        </p:txBody>
      </p:sp>
      <p:sp>
        <p:nvSpPr>
          <p:cNvPr id="8"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effectLst>
                  <a:glow rad="101600">
                    <a:schemeClr val="tx1">
                      <a:alpha val="75000"/>
                    </a:schemeClr>
                  </a:glow>
                </a:effectLst>
              </a:rPr>
              <a:t>(Hare, Call &amp; Tomasello 2001)</a:t>
            </a:r>
          </a:p>
        </p:txBody>
      </p:sp>
    </p:spTree>
    <p:extLst>
      <p:ext uri="{BB962C8B-B14F-4D97-AF65-F5344CB8AC3E}">
        <p14:creationId xmlns:p14="http://schemas.microsoft.com/office/powerpoint/2010/main" val="26438902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897080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123893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15302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7758635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8946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591848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4711138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7600540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53071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19025118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89015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323871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2463746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1310466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60677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752254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221332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46128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6057840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220486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168905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058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rot="-60000">
            <a:off x="2406650" y="402890"/>
            <a:ext cx="985838" cy="430887"/>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0483" name="Text Box 3"/>
          <p:cNvSpPr txBox="1">
            <a:spLocks noChangeArrowheads="1"/>
          </p:cNvSpPr>
          <p:nvPr/>
        </p:nvSpPr>
        <p:spPr bwMode="auto">
          <a:xfrm>
            <a:off x="468313" y="404814"/>
            <a:ext cx="3816350" cy="635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i="0"/>
              <a:t>s view, and act in ways that are optimal given what another has seen </a:t>
            </a:r>
          </a:p>
        </p:txBody>
      </p:sp>
      <p:sp>
        <p:nvSpPr>
          <p:cNvPr id="2048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(Liszkowski et al 2006)</a:t>
            </a:r>
          </a:p>
        </p:txBody>
      </p:sp>
      <p:sp>
        <p:nvSpPr>
          <p:cNvPr id="2048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(Onishi &amp; Baillargeon 2005; Southgate et al 2007)</a:t>
            </a:r>
          </a:p>
        </p:txBody>
      </p:sp>
      <p:sp>
        <p:nvSpPr>
          <p:cNvPr id="2048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(Clayton, Dally &amp; Emery 2007)</a:t>
            </a:r>
          </a:p>
        </p:txBody>
      </p:sp>
      <p:sp>
        <p:nvSpPr>
          <p:cNvPr id="2048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2006)</a:t>
            </a:r>
          </a:p>
        </p:txBody>
      </p:sp>
      <p:sp>
        <p:nvSpPr>
          <p:cNvPr id="2048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pPr>
            <a:r>
              <a:rPr lang="en-GB" i="0">
                <a:solidFill>
                  <a:srgbClr val="C0C0C0"/>
                </a:solidFill>
              </a:rPr>
              <a:t>(Hare, Call &amp; Tomasello 2001)</a:t>
            </a:r>
          </a:p>
        </p:txBody>
      </p:sp>
      <p:sp>
        <p:nvSpPr>
          <p:cNvPr id="9" name="Rectangle 8"/>
          <p:cNvSpPr/>
          <p:nvPr/>
        </p:nvSpPr>
        <p:spPr bwMode="auto">
          <a:xfrm>
            <a:off x="0" y="1052736"/>
            <a:ext cx="9144000" cy="5805264"/>
          </a:xfrm>
          <a:prstGeom prst="rect">
            <a:avLst/>
          </a:prstGeom>
          <a:gradFill flip="none" rotWithShape="1">
            <a:gsLst>
              <a:gs pos="0">
                <a:schemeClr val="tx1">
                  <a:alpha val="0"/>
                </a:schemeClr>
              </a:gs>
              <a:gs pos="100000">
                <a:schemeClr val="tx1">
                  <a:alpha val="0"/>
                </a:schemeClr>
              </a:gs>
              <a:gs pos="50000">
                <a:schemeClr val="tx1"/>
              </a:gs>
              <a:gs pos="25000">
                <a:schemeClr val="tx1"/>
              </a:gs>
              <a:gs pos="74000">
                <a:schemeClr val="tx1"/>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6512" y="2276872"/>
            <a:ext cx="5256584" cy="1618008"/>
          </a:xfrm>
          <a:prstGeom prst="rect">
            <a:avLst/>
          </a:prstGeom>
          <a:noFill/>
          <a:ln w="9525">
            <a:noFill/>
            <a:round/>
            <a:headEnd/>
            <a:tailEnd/>
          </a:ln>
          <a:effectLst/>
        </p:spPr>
        <p:txBody>
          <a:bodyPr wrap="squar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smtClean="0">
                <a:solidFill>
                  <a:schemeClr val="tx1"/>
                </a:solidFill>
                <a:effectLst>
                  <a:glow rad="127000">
                    <a:schemeClr val="accent3"/>
                  </a:glow>
                </a:effectLst>
                <a:cs typeface="Arial" charset="0"/>
              </a:rPr>
              <a:t>question</a:t>
            </a:r>
            <a:endParaRPr lang="en-US" sz="9900" i="0" dirty="0">
              <a:solidFill>
                <a:schemeClr val="tx1"/>
              </a:solidFill>
              <a:effectLst>
                <a:glow rad="127000">
                  <a:schemeClr val="accent3"/>
                </a:glow>
              </a:effectLst>
              <a:cs typeface="Arial" charset="0"/>
            </a:endParaRPr>
          </a:p>
        </p:txBody>
      </p:sp>
      <p:sp>
        <p:nvSpPr>
          <p:cNvPr id="11" name="Text Box 2"/>
          <p:cNvSpPr txBox="1">
            <a:spLocks noChangeArrowheads="1"/>
          </p:cNvSpPr>
          <p:nvPr/>
        </p:nvSpPr>
        <p:spPr bwMode="auto">
          <a:xfrm>
            <a:off x="2555776" y="346283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8787442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9">
            <a:extLst>
              <a:ext uri="{BEBA8EAE-BF5A-486C-A8C5-ECC9F3942E4B}">
                <a14:imgProps xmlns:a14="http://schemas.microsoft.com/office/drawing/2010/main">
                  <a14:imgLayer r:embed="rId10">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99001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779610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tx1">
                    <a:lumMod val="50000"/>
                    <a:lumOff val="50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tx1">
                    <a:lumMod val="50000"/>
                    <a:lumOff val="50000"/>
                  </a:schemeClr>
                </a:solidFill>
                <a:effectLst>
                  <a:glow rad="101600">
                    <a:schemeClr val="tx1">
                      <a:alpha val="75000"/>
                    </a:schemeClr>
                  </a:glow>
                </a:effectLst>
              </a:rPr>
              <a:t>’</a:t>
            </a:r>
            <a:r>
              <a:rPr lang="en-GB" i="0" dirty="0" smtClean="0">
                <a:solidFill>
                  <a:schemeClr val="tx1">
                    <a:lumMod val="50000"/>
                    <a:lumOff val="50000"/>
                  </a:schemeClr>
                </a:solidFill>
                <a:effectLst>
                  <a:glow rad="101600">
                    <a:schemeClr val="tx1">
                      <a:alpha val="75000"/>
                    </a:schemeClr>
                  </a:glow>
                </a:effectLst>
              </a:rPr>
              <a:t> perceptions, knowledge, beliefs and other propositional attitudes?</a:t>
            </a:r>
            <a:r>
              <a:rPr lang="en-GB" dirty="0" smtClean="0">
                <a:solidFill>
                  <a:schemeClr val="tx1">
                    <a:lumMod val="50000"/>
                    <a:lumOff val="50000"/>
                  </a:schemeClr>
                </a:solidFill>
                <a:effectLst>
                  <a:glow rad="101600">
                    <a:schemeClr val="tx1">
                      <a:alpha val="75000"/>
                    </a:schemeClr>
                  </a:glow>
                </a:effectLst>
              </a:rPr>
              <a:t> </a:t>
            </a: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2" name="Rectangle 11"/>
          <p:cNvSpPr/>
          <p:nvPr/>
        </p:nvSpPr>
        <p:spPr bwMode="auto">
          <a:xfrm>
            <a:off x="6228183" y="5517232"/>
            <a:ext cx="1477867"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595422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1316888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7" name="Rectangle 6"/>
          <p:cNvSpPr/>
          <p:nvPr/>
        </p:nvSpPr>
        <p:spPr>
          <a:xfrm>
            <a:off x="592139" y="476672"/>
            <a:ext cx="3979861"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82198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6" name="Rectangle 5"/>
          <p:cNvSpPr/>
          <p:nvPr/>
        </p:nvSpPr>
        <p:spPr bwMode="auto">
          <a:xfrm>
            <a:off x="611560" y="153213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a:xfrm>
            <a:off x="592139" y="476672"/>
            <a:ext cx="3979861"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7995633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7" name="Rectangle 6"/>
          <p:cNvSpPr/>
          <p:nvPr/>
        </p:nvSpPr>
        <p:spPr>
          <a:xfrm>
            <a:off x="592139" y="476672"/>
            <a:ext cx="3979861"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1308288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a:solidFill>
                  <a:schemeClr val="tx1"/>
                </a:solidFill>
              </a:rPr>
              <a:t>Representing perceptions, knowledge states and beliefs is hard</a:t>
            </a:r>
          </a:p>
          <a:p>
            <a:pPr eaLnBrk="1" hangingPunct="1">
              <a:spcBef>
                <a:spcPct val="50000"/>
              </a:spcBef>
            </a:pPr>
            <a:endParaRPr lang="en-GB" i="0" dirty="0">
              <a:solidFill>
                <a:schemeClr val="tx1"/>
              </a:solidFill>
            </a:endParaRPr>
          </a:p>
          <a:p>
            <a:pPr eaLnBrk="1" hangingPunct="1">
              <a:spcBef>
                <a:spcPct val="50000"/>
              </a:spcBef>
            </a:pPr>
            <a:endParaRPr lang="en-GB" i="0" dirty="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070636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728670" y="4797152"/>
            <a:ext cx="309634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effectLst>
                  <a:glow rad="101600">
                    <a:schemeClr val="tx1">
                      <a:alpha val="75000"/>
                    </a:schemeClr>
                  </a:glow>
                </a:effectLst>
              </a:rPr>
              <a:t>“to </a:t>
            </a:r>
            <a:r>
              <a:rPr lang="en-US" i="0" dirty="0">
                <a:effectLst>
                  <a:glow rad="101600">
                    <a:schemeClr val="tx1">
                      <a:alpha val="75000"/>
                    </a:schemeClr>
                  </a:glow>
                </a:effectLst>
              </a:rPr>
              <a:t>understand pointing, the subject needs to understand more than the individual goal-directed </a:t>
            </a:r>
            <a:r>
              <a:rPr lang="en-US" i="0" dirty="0" err="1">
                <a:effectLst>
                  <a:glow rad="101600">
                    <a:schemeClr val="tx1">
                      <a:alpha val="75000"/>
                    </a:schemeClr>
                  </a:glow>
                </a:effectLst>
              </a:rPr>
              <a:t>behaviour</a:t>
            </a:r>
            <a:r>
              <a:rPr lang="en-US" i="0" dirty="0">
                <a:effectLst>
                  <a:glow rad="101600">
                    <a:schemeClr val="tx1">
                      <a:alpha val="75000"/>
                    </a:schemeClr>
                  </a:glow>
                </a:effectLst>
              </a:rPr>
              <a:t>. She needs to understand </a:t>
            </a:r>
            <a:r>
              <a:rPr lang="en-US" i="0" dirty="0" smtClean="0">
                <a:effectLst>
                  <a:glow rad="101600">
                    <a:schemeClr val="tx1">
                      <a:alpha val="75000"/>
                    </a:schemeClr>
                  </a:glow>
                </a:effectLst>
              </a:rPr>
              <a:t>that ... </a:t>
            </a:r>
            <a:r>
              <a:rPr lang="en-US" i="0" dirty="0">
                <a:effectLst>
                  <a:glow rad="101600">
                    <a:schemeClr val="tx1">
                      <a:alpha val="75000"/>
                    </a:schemeClr>
                  </a:glow>
                </a:effectLst>
              </a:rPr>
              <a:t>the other attempts to communicate to her </a:t>
            </a:r>
            <a:r>
              <a:rPr lang="en-US" i="0" dirty="0" smtClean="0">
                <a:effectLst>
                  <a:glow rad="101600">
                    <a:schemeClr val="tx1">
                      <a:alpha val="75000"/>
                    </a:schemeClr>
                  </a:glow>
                </a:effectLst>
              </a:rPr>
              <a:t>...  </a:t>
            </a:r>
            <a:r>
              <a:rPr lang="en-US" i="0" dirty="0">
                <a:effectLst>
                  <a:glow rad="101600">
                    <a:schemeClr val="tx1">
                      <a:alpha val="75000"/>
                    </a:schemeClr>
                  </a:glow>
                </a:effectLst>
              </a:rPr>
              <a:t>and </a:t>
            </a:r>
            <a:r>
              <a:rPr lang="en-US" i="0" dirty="0" smtClean="0">
                <a:effectLst>
                  <a:glow rad="101600">
                    <a:schemeClr val="tx1">
                      <a:alpha val="75000"/>
                    </a:schemeClr>
                  </a:glow>
                </a:effectLst>
              </a:rPr>
              <a:t>... the </a:t>
            </a:r>
            <a:r>
              <a:rPr lang="en-US" i="0" dirty="0">
                <a:effectLst>
                  <a:glow rad="101600">
                    <a:schemeClr val="tx1">
                      <a:alpha val="75000"/>
                    </a:schemeClr>
                  </a:glow>
                </a:effectLst>
              </a:rPr>
              <a:t>communicative intention behind the </a:t>
            </a:r>
            <a:r>
              <a:rPr lang="en-US" i="0" dirty="0" smtClean="0">
                <a:effectLst>
                  <a:glow rad="101600">
                    <a:schemeClr val="tx1">
                      <a:alpha val="75000"/>
                    </a:schemeClr>
                  </a:glow>
                </a:effectLst>
              </a:rPr>
              <a:t>gesture” </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41695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4932040" y="4869160"/>
            <a:ext cx="864096" cy="28803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8" name="Text Box 2"/>
          <p:cNvSpPr txBox="1">
            <a:spLocks noChangeArrowheads="1"/>
          </p:cNvSpPr>
          <p:nvPr/>
        </p:nvSpPr>
        <p:spPr bwMode="auto">
          <a:xfrm>
            <a:off x="2555776" y="423138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11" name="Text Box 2"/>
          <p:cNvSpPr txBox="1">
            <a:spLocks noChangeArrowheads="1"/>
          </p:cNvSpPr>
          <p:nvPr/>
        </p:nvSpPr>
        <p:spPr bwMode="auto">
          <a:xfrm>
            <a:off x="1619672" y="5489356"/>
            <a:ext cx="7272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a:t>
            </a:r>
            <a:r>
              <a:rPr lang="en-GB" i="0" dirty="0" smtClean="0">
                <a:effectLst>
                  <a:glow rad="101600">
                    <a:schemeClr val="tx1">
                      <a:alpha val="75000"/>
                    </a:schemeClr>
                  </a:glow>
                </a:effectLst>
              </a:rPr>
              <a:t>full-blown theory of mind cognition emerges </a:t>
            </a:r>
            <a:r>
              <a:rPr lang="en-GB" i="0" dirty="0">
                <a:effectLst>
                  <a:glow rad="101600">
                    <a:schemeClr val="tx1">
                      <a:alpha val="75000"/>
                    </a:schemeClr>
                  </a:glow>
                </a:effectLst>
              </a:rPr>
              <a:t>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12" name="Text Box 2"/>
          <p:cNvSpPr txBox="1">
            <a:spLocks noChangeArrowheads="1"/>
          </p:cNvSpPr>
          <p:nvPr/>
        </p:nvSpPr>
        <p:spPr bwMode="auto">
          <a:xfrm>
            <a:off x="3851920" y="1844824"/>
            <a:ext cx="4896544"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13" name="Text Box 2"/>
          <p:cNvSpPr txBox="1">
            <a:spLocks noChangeArrowheads="1"/>
          </p:cNvSpPr>
          <p:nvPr/>
        </p:nvSpPr>
        <p:spPr bwMode="auto">
          <a:xfrm>
            <a:off x="2555776" y="3102792"/>
            <a:ext cx="604867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extLst>
      <p:ext uri="{BB962C8B-B14F-4D97-AF65-F5344CB8AC3E}">
        <p14:creationId xmlns:p14="http://schemas.microsoft.com/office/powerpoint/2010/main" val="984916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a:t>
            </a:r>
            <a:r>
              <a:rPr lang="en-GB" i="0" dirty="0" err="1" smtClean="0">
                <a:effectLst>
                  <a:glow rad="101600">
                    <a:schemeClr val="tx1">
                      <a:alpha val="75000"/>
                    </a:schemeClr>
                  </a:glow>
                </a:effectLst>
              </a:rPr>
              <a:t>mis</a:t>
            </a: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a:t>
            </a:r>
            <a:r>
              <a:rPr lang="en-GB" i="0" dirty="0" smtClean="0">
                <a:effectLst>
                  <a:glow rad="101600">
                    <a:schemeClr val="tx1">
                      <a:alpha val="75000"/>
                    </a:schemeClr>
                  </a:glow>
                </a:effectLst>
              </a:rPr>
              <a:t>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57351</TotalTime>
  <Words>5926</Words>
  <Application>Microsoft Macintosh PowerPoint</Application>
  <PresentationFormat>On-screen Show (4:3)</PresentationFormat>
  <Paragraphs>724</Paragraphs>
  <Slides>96</Slides>
  <Notes>43</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1886</cp:revision>
  <cp:lastPrinted>2011-11-14T22:03:50Z</cp:lastPrinted>
  <dcterms:created xsi:type="dcterms:W3CDTF">2010-11-22T10:27:15Z</dcterms:created>
  <dcterms:modified xsi:type="dcterms:W3CDTF">2011-11-16T14:47:38Z</dcterms:modified>
  <cp:category/>
</cp:coreProperties>
</file>